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8"/>
  </p:notesMasterIdLst>
  <p:handoutMasterIdLst>
    <p:handoutMasterId r:id="rId29"/>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7" r:id="rId24"/>
    <p:sldId id="284" r:id="rId25"/>
    <p:sldId id="285" r:id="rId26"/>
    <p:sldId id="286" r:id="rId27"/>
  </p:sldIdLst>
  <p:sldSz cx="9144000" cy="6858000" type="screen4x3"/>
  <p:notesSz cx="6954838" cy="92408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vertBarState="maximized">
    <p:restoredLeft sz="16238" autoAdjust="0"/>
    <p:restoredTop sz="90929"/>
  </p:normalViewPr>
  <p:slideViewPr>
    <p:cSldViewPr snapToGrid="0">
      <p:cViewPr>
        <p:scale>
          <a:sx n="74" d="100"/>
          <a:sy n="74" d="100"/>
        </p:scale>
        <p:origin x="-10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860" y="241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445221" y="0"/>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a:defRPr/>
            </a:pPr>
            <a:endParaRPr lang="en-US"/>
          </a:p>
        </p:txBody>
      </p:sp>
      <p:sp>
        <p:nvSpPr>
          <p:cNvPr id="2" name="Header Placeholder 1"/>
          <p:cNvSpPr>
            <a:spLocks noGrp="1"/>
          </p:cNvSpPr>
          <p:nvPr>
            <p:ph type="hdr" sz="quarter"/>
          </p:nvPr>
        </p:nvSpPr>
        <p:spPr>
          <a:xfrm>
            <a:off x="0" y="0"/>
            <a:ext cx="3445221" cy="616056"/>
          </a:xfrm>
          <a:prstGeom prst="rect">
            <a:avLst/>
          </a:prstGeom>
          <a:ln w="6350">
            <a:solidFill>
              <a:schemeClr val="tx1"/>
            </a:solidFill>
            <a:prstDash val="solid"/>
          </a:ln>
        </p:spPr>
        <p:txBody>
          <a:bodyPr vert="horz" lIns="92546" tIns="46273" rIns="92546" bIns="46273" rtlCol="0" anchor="ctr"/>
          <a:lstStyle>
            <a:lvl1pPr algn="l">
              <a:tabLst>
                <a:tab pos="631437" algn="l"/>
              </a:tabLst>
              <a:defRPr sz="1200">
                <a:latin typeface="Georgia" pitchFamily="18" charset="0"/>
              </a:defRPr>
            </a:lvl1pPr>
          </a:lstStyle>
          <a:p>
            <a:pPr>
              <a:defRPr/>
            </a:pPr>
            <a:r>
              <a:rPr lang="en-US"/>
              <a:t>	</a:t>
            </a:r>
            <a:r>
              <a:rPr lang="en-US" sz="1600"/>
              <a:t>University of Pittsburgh</a:t>
            </a:r>
          </a:p>
        </p:txBody>
      </p:sp>
      <p:sp>
        <p:nvSpPr>
          <p:cNvPr id="4" name="Footer Placeholder 3"/>
          <p:cNvSpPr>
            <a:spLocks noGrp="1"/>
          </p:cNvSpPr>
          <p:nvPr>
            <p:ph type="ftr" sz="quarter" idx="2"/>
          </p:nvPr>
        </p:nvSpPr>
        <p:spPr>
          <a:xfrm>
            <a:off x="9" y="8727457"/>
            <a:ext cx="2531700" cy="249358"/>
          </a:xfrm>
          <a:prstGeom prst="rect">
            <a:avLst/>
          </a:prstGeom>
        </p:spPr>
        <p:txBody>
          <a:bodyPr vert="horz" lIns="92546" tIns="46273" rIns="92546" bIns="46273" rtlCol="0" anchor="ctr"/>
          <a:lstStyle>
            <a:lvl1pPr algn="ctr">
              <a:defRPr sz="1200">
                <a:latin typeface="Georgia" pitchFamily="18" charset="0"/>
              </a:defRPr>
            </a:lvl1pPr>
          </a:lstStyle>
          <a:p>
            <a:pPr algn="l">
              <a:defRPr/>
            </a:pPr>
            <a:r>
              <a:rPr lang="en-US" sz="800"/>
              <a:t>The Pennsylvania Child Welfare Resource Center </a:t>
            </a:r>
            <a:endParaRPr lang="en-US" sz="800" dirty="0"/>
          </a:p>
        </p:txBody>
      </p:sp>
      <p:sp>
        <p:nvSpPr>
          <p:cNvPr id="5" name="Slide Number Placeholder 4"/>
          <p:cNvSpPr>
            <a:spLocks noGrp="1"/>
          </p:cNvSpPr>
          <p:nvPr>
            <p:ph type="sldNum" sz="quarter" idx="3"/>
          </p:nvPr>
        </p:nvSpPr>
        <p:spPr>
          <a:xfrm>
            <a:off x="5895976" y="8945186"/>
            <a:ext cx="390524" cy="248828"/>
          </a:xfrm>
          <a:prstGeom prst="rect">
            <a:avLst/>
          </a:prstGeom>
        </p:spPr>
        <p:txBody>
          <a:bodyPr vert="horz" lIns="92546" tIns="46273" rIns="92546" bIns="46273" rtlCol="0" anchor="ctr"/>
          <a:lstStyle>
            <a:lvl1pPr algn="r">
              <a:defRPr sz="1000">
                <a:latin typeface="Georgia" pitchFamily="18" charset="0"/>
              </a:defRPr>
            </a:lvl1pPr>
          </a:lstStyle>
          <a:p>
            <a:pPr>
              <a:defRPr/>
            </a:pPr>
            <a:fld id="{1DEAAAA3-F7D2-420C-8044-4D8DB93005E2}" type="slidenum">
              <a:rPr lang="en-US" b="1"/>
              <a:pPr>
                <a:defRPr/>
              </a:pPr>
              <a:t>‹#›</a:t>
            </a:fld>
            <a:endParaRPr lang="en-US" b="1" dirty="0"/>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62602" y="96259"/>
            <a:ext cx="487804" cy="433164"/>
          </a:xfrm>
          <a:prstGeom prst="rect">
            <a:avLst/>
          </a:prstGeom>
          <a:noFill/>
          <a:ln w="9525">
            <a:noFill/>
            <a:miter lim="800000"/>
            <a:headEnd/>
            <a:tailEnd/>
          </a:ln>
        </p:spPr>
      </p:pic>
      <p:sp>
        <p:nvSpPr>
          <p:cNvPr id="9" name="TextBox 8"/>
          <p:cNvSpPr txBox="1"/>
          <p:nvPr/>
        </p:nvSpPr>
        <p:spPr>
          <a:xfrm>
            <a:off x="3487079" y="32086"/>
            <a:ext cx="1844964" cy="636912"/>
          </a:xfrm>
          <a:prstGeom prst="rect">
            <a:avLst/>
          </a:prstGeom>
          <a:noFill/>
        </p:spPr>
        <p:txBody>
          <a:bodyPr lIns="92546" tIns="46273" rIns="92546" bIns="46273">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332042" y="0"/>
            <a:ext cx="1622796" cy="647448"/>
          </a:xfrm>
          <a:prstGeom prst="rect">
            <a:avLst/>
          </a:prstGeom>
          <a:noFill/>
        </p:spPr>
        <p:txBody>
          <a:bodyPr lIns="92546" tIns="46273" rIns="92546" bIns="46273">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080143" y="303216"/>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5221" y="628890"/>
            <a:ext cx="3496738" cy="308893"/>
          </a:xfrm>
          <a:prstGeom prst="rect">
            <a:avLst/>
          </a:prstGeom>
          <a:noFill/>
          <a:ln w="6350">
            <a:solidFill>
              <a:schemeClr val="tx1"/>
            </a:solidFill>
          </a:ln>
        </p:spPr>
        <p:txBody>
          <a:bodyPr lIns="92546" tIns="46273" rIns="92546" bIns="46273">
            <a:spAutoFit/>
          </a:bodyPr>
          <a:lstStyle/>
          <a:p>
            <a:pPr>
              <a:defRPr/>
            </a:pPr>
            <a:r>
              <a:rPr lang="en-US" sz="1200" dirty="0">
                <a:latin typeface="Georgia" pitchFamily="18" charset="0"/>
              </a:rPr>
              <a:t>The </a:t>
            </a:r>
            <a:r>
              <a:rPr lang="en-US" sz="1200" dirty="0">
                <a:latin typeface="Georgia" pitchFamily="18" charset="0"/>
              </a:rPr>
              <a:t>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519277"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585" y="8727459"/>
            <a:ext cx="4364253" cy="217726"/>
          </a:xfrm>
          <a:prstGeom prst="rect">
            <a:avLst/>
          </a:prstGeom>
          <a:noFill/>
        </p:spPr>
        <p:txBody>
          <a:bodyPr wrap="square" lIns="92546" tIns="46273" rIns="92546" bIns="46273" rtlCol="0">
            <a:spAutoFit/>
          </a:bodyPr>
          <a:lstStyle/>
          <a:p>
            <a:pPr algn="r"/>
            <a:r>
              <a:rPr lang="en-US" sz="800" dirty="0">
                <a:latin typeface="Georgia" pitchFamily="18" charset="0"/>
              </a:rPr>
              <a:t>501 The Employee Performance Review Process</a:t>
            </a:r>
            <a:endParaRPr lang="en-US" sz="800" dirty="0">
              <a:latin typeface="Georgia" pitchFamily="18" charset="0"/>
            </a:endParaRPr>
          </a:p>
        </p:txBody>
      </p:sp>
      <p:sp>
        <p:nvSpPr>
          <p:cNvPr id="3" name="TextBox 2"/>
          <p:cNvSpPr txBox="1"/>
          <p:nvPr/>
        </p:nvSpPr>
        <p:spPr>
          <a:xfrm>
            <a:off x="4772712" y="8945185"/>
            <a:ext cx="1370729" cy="248829"/>
          </a:xfrm>
          <a:prstGeom prst="rect">
            <a:avLst/>
          </a:prstGeom>
          <a:noFill/>
        </p:spPr>
        <p:txBody>
          <a:bodyPr wrap="square" lIns="92546" tIns="46273" rIns="92546" bIns="46273" rtlCol="0">
            <a:spAutoFit/>
          </a:bodyPr>
          <a:lstStyle/>
          <a:p>
            <a:r>
              <a:rPr lang="en-US" sz="1000" dirty="0"/>
              <a:t>Handout # 1, Page</a:t>
            </a:r>
            <a:endParaRPr lang="en-US" sz="1000" dirty="0"/>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168400" y="987425"/>
            <a:ext cx="4618038" cy="346392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27312" y="4565872"/>
            <a:ext cx="5100215" cy="4158377"/>
          </a:xfrm>
          <a:prstGeom prst="rect">
            <a:avLst/>
          </a:prstGeom>
          <a:noFill/>
          <a:ln w="9525">
            <a:noFill/>
            <a:miter lim="800000"/>
            <a:headEnd/>
            <a:tailEnd/>
          </a:ln>
        </p:spPr>
        <p:txBody>
          <a:bodyPr vert="horz" wrap="square" lIns="92546" tIns="46273" rIns="92546" bIns="4627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1" y="8778797"/>
            <a:ext cx="2502270" cy="221395"/>
          </a:xfrm>
          <a:prstGeom prst="rect">
            <a:avLst/>
          </a:prstGeom>
          <a:noFill/>
          <a:ln w="9525">
            <a:noFill/>
            <a:miter lim="800000"/>
            <a:headEnd/>
            <a:tailEnd/>
          </a:ln>
        </p:spPr>
        <p:txBody>
          <a:bodyPr vert="horz" wrap="square" lIns="92546" tIns="46273" rIns="92546" bIns="46273" numCol="1" anchor="ctr" anchorCtr="0" compatLnSpc="1">
            <a:prstTxWarp prst="textNoShape">
              <a:avLst/>
            </a:prstTxWarp>
          </a:bodyPr>
          <a:lstStyle>
            <a:lvl1pPr algn="ctr">
              <a:defRPr sz="800">
                <a:latin typeface="Georgia" pitchFamily="18" charset="0"/>
              </a:defRPr>
            </a:lvl1pPr>
          </a:lstStyle>
          <a:p>
            <a:pPr algn="l">
              <a:defRPr/>
            </a:pPr>
            <a:r>
              <a:rPr lang="en-US" smtClean="0"/>
              <a:t>The Pennsylvania Child Welfare Resource Center </a:t>
            </a:r>
            <a:endParaRPr lang="en-US" dirty="0"/>
          </a:p>
        </p:txBody>
      </p:sp>
      <p:sp>
        <p:nvSpPr>
          <p:cNvPr id="13319" name="Rectangle 7"/>
          <p:cNvSpPr>
            <a:spLocks noGrp="1" noChangeArrowheads="1"/>
          </p:cNvSpPr>
          <p:nvPr>
            <p:ph type="sldNum" sz="quarter" idx="5"/>
          </p:nvPr>
        </p:nvSpPr>
        <p:spPr bwMode="auto">
          <a:xfrm>
            <a:off x="6241646" y="9020818"/>
            <a:ext cx="713192" cy="190684"/>
          </a:xfrm>
          <a:prstGeom prst="rect">
            <a:avLst/>
          </a:prstGeom>
          <a:noFill/>
          <a:ln w="9525">
            <a:noFill/>
            <a:miter lim="800000"/>
            <a:headEnd/>
            <a:tailEnd/>
          </a:ln>
        </p:spPr>
        <p:txBody>
          <a:bodyPr vert="horz" wrap="square" lIns="92546" tIns="46273" rIns="92546" bIns="46273"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62602" y="96259"/>
            <a:ext cx="487804" cy="433164"/>
          </a:xfrm>
          <a:prstGeom prst="rect">
            <a:avLst/>
          </a:prstGeom>
          <a:noFill/>
          <a:ln w="9525">
            <a:noFill/>
            <a:miter lim="800000"/>
            <a:headEnd/>
            <a:tailEnd/>
          </a:ln>
        </p:spPr>
      </p:pic>
      <p:sp>
        <p:nvSpPr>
          <p:cNvPr id="10" name="Rectangle 9"/>
          <p:cNvSpPr/>
          <p:nvPr/>
        </p:nvSpPr>
        <p:spPr>
          <a:xfrm>
            <a:off x="3445221" y="0"/>
            <a:ext cx="3496738" cy="616056"/>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a:defRPr/>
            </a:pPr>
            <a:endParaRPr lang="en-US"/>
          </a:p>
        </p:txBody>
      </p:sp>
      <p:sp>
        <p:nvSpPr>
          <p:cNvPr id="11" name="TextBox 10"/>
          <p:cNvSpPr txBox="1"/>
          <p:nvPr/>
        </p:nvSpPr>
        <p:spPr>
          <a:xfrm>
            <a:off x="5332042" y="0"/>
            <a:ext cx="1622796" cy="647448"/>
          </a:xfrm>
          <a:prstGeom prst="rect">
            <a:avLst/>
          </a:prstGeom>
          <a:noFill/>
        </p:spPr>
        <p:txBody>
          <a:bodyPr lIns="92546" tIns="46273" rIns="92546" bIns="46273">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080143" y="303216"/>
            <a:ext cx="49092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45221" y="628890"/>
            <a:ext cx="3496738" cy="308893"/>
          </a:xfrm>
          <a:prstGeom prst="rect">
            <a:avLst/>
          </a:prstGeom>
          <a:noFill/>
          <a:ln w="6350">
            <a:solidFill>
              <a:schemeClr val="tx1"/>
            </a:solidFill>
          </a:ln>
        </p:spPr>
        <p:txBody>
          <a:bodyPr lIns="92546" tIns="46273" rIns="92546" bIns="46273">
            <a:spAutoFit/>
          </a:bodyPr>
          <a:lstStyle/>
          <a:p>
            <a:pPr>
              <a:defRPr/>
            </a:pPr>
            <a:r>
              <a:rPr lang="en-US" sz="1200" dirty="0">
                <a:latin typeface="Georgia" pitchFamily="18" charset="0"/>
              </a:rPr>
              <a:t>The Pennsylvania Child Welfare </a:t>
            </a:r>
            <a:r>
              <a:rPr lang="en-US" sz="1200" dirty="0" smtClean="0">
                <a:latin typeface="Georgia" pitchFamily="18" charset="0"/>
              </a:rPr>
              <a:t>Resource</a:t>
            </a:r>
            <a:r>
              <a:rPr lang="en-US" sz="12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519277" y="879163"/>
            <a:ext cx="327778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87079" y="32086"/>
            <a:ext cx="1844964" cy="636912"/>
          </a:xfrm>
          <a:prstGeom prst="rect">
            <a:avLst/>
          </a:prstGeom>
          <a:noFill/>
        </p:spPr>
        <p:txBody>
          <a:bodyPr lIns="92546" tIns="46273" rIns="92546" bIns="46273">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0" y="0"/>
            <a:ext cx="3444301" cy="6160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546" tIns="46273" rIns="92546" bIns="46273" anchor="ctr"/>
          <a:lstStyle/>
          <a:p>
            <a:pPr algn="ctr">
              <a:defRPr/>
            </a:pPr>
            <a:endParaRPr lang="en-US"/>
          </a:p>
        </p:txBody>
      </p:sp>
      <p:sp>
        <p:nvSpPr>
          <p:cNvPr id="17" name="TextBox 16"/>
          <p:cNvSpPr txBox="1"/>
          <p:nvPr/>
        </p:nvSpPr>
        <p:spPr>
          <a:xfrm>
            <a:off x="0" y="15"/>
            <a:ext cx="3444301" cy="632059"/>
          </a:xfrm>
          <a:prstGeom prst="rect">
            <a:avLst/>
          </a:prstGeom>
          <a:noFill/>
          <a:ln w="15875">
            <a:noFill/>
          </a:ln>
        </p:spPr>
        <p:txBody>
          <a:bodyPr wrap="square" lIns="92546" tIns="46273" rIns="92546" bIns="46273" rtlCol="0">
            <a:spAutoFit/>
          </a:bodyPr>
          <a:lstStyle/>
          <a:p>
            <a:endParaRPr lang="en-US" sz="1000" dirty="0" smtClean="0">
              <a:latin typeface="Georgia" pitchFamily="18" charset="0"/>
            </a:endParaRPr>
          </a:p>
          <a:p>
            <a:pPr algn="l">
              <a:tabLst>
                <a:tab pos="631437" algn="l"/>
              </a:tabLst>
            </a:pPr>
            <a:r>
              <a:rPr lang="en-US" sz="1600" dirty="0" smtClean="0">
                <a:latin typeface="Georgia" pitchFamily="18" charset="0"/>
              </a:rPr>
              <a:t>	University of Pittsburgh</a:t>
            </a:r>
            <a:endParaRPr lang="en-US" sz="900" dirty="0" smtClean="0">
              <a:latin typeface="Georgia" pitchFamily="18" charset="0"/>
            </a:endParaRPr>
          </a:p>
          <a:p>
            <a:pPr algn="l">
              <a:tabLst>
                <a:tab pos="631437" algn="l"/>
              </a:tabLst>
            </a:pPr>
            <a:endParaRPr lang="en-US" sz="900" dirty="0">
              <a:latin typeface="Georgia" pitchFamily="18" charset="0"/>
            </a:endParaRPr>
          </a:p>
        </p:txBody>
      </p:sp>
      <p:sp>
        <p:nvSpPr>
          <p:cNvPr id="18" name="TextBox 17"/>
          <p:cNvSpPr txBox="1"/>
          <p:nvPr/>
        </p:nvSpPr>
        <p:spPr>
          <a:xfrm>
            <a:off x="2575866" y="8782050"/>
            <a:ext cx="4378972" cy="217726"/>
          </a:xfrm>
          <a:prstGeom prst="rect">
            <a:avLst/>
          </a:prstGeom>
          <a:noFill/>
        </p:spPr>
        <p:txBody>
          <a:bodyPr wrap="square" lIns="92546" tIns="46273" rIns="92546" bIns="46273"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Footer Placeholder 3"/>
          <p:cNvSpPr>
            <a:spLocks noGrp="1"/>
          </p:cNvSpPr>
          <p:nvPr>
            <p:ph type="ftr" sz="quarter" idx="4"/>
          </p:nvPr>
        </p:nvSpPr>
        <p:spPr/>
        <p:txBody>
          <a:bodyPr/>
          <a:lstStyle/>
          <a:p>
            <a:pPr>
              <a:defRPr/>
            </a:pPr>
            <a:r>
              <a:rPr lang="en-US" smtClean="0"/>
              <a:t>The Pennsylvania Child Welfare Resource Center </a:t>
            </a:r>
            <a:endParaRPr lang="en-US"/>
          </a:p>
        </p:txBody>
      </p:sp>
      <p:sp>
        <p:nvSpPr>
          <p:cNvPr id="5" name="Slide Number Placeholder 4"/>
          <p:cNvSpPr>
            <a:spLocks noGrp="1"/>
          </p:cNvSpPr>
          <p:nvPr>
            <p:ph type="sldNum" sz="quarter" idx="5"/>
          </p:nvPr>
        </p:nvSpPr>
        <p:spPr/>
        <p:txBody>
          <a:bodyPr/>
          <a:lstStyle/>
          <a:p>
            <a:pPr>
              <a:defRPr/>
            </a:pPr>
            <a:fld id="{CBDCE8F4-0F1B-4BCF-8E9C-231442AD4F09}"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a:latin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a:latin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a:latin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a:latin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2"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343650"/>
            <a:ext cx="4989513" cy="247650"/>
          </a:xfrm>
          <a:prstGeom prst="rect">
            <a:avLst/>
          </a:prstGeom>
          <a:solidFill>
            <a:srgbClr val="91A3BB"/>
          </a:solidFill>
          <a:ln>
            <a:solidFill>
              <a:schemeClr val="tx1"/>
            </a:solidFill>
          </a:ln>
        </p:spPr>
        <p:txBody>
          <a:bodyPr>
            <a:spAutoFit/>
          </a:bodyPr>
          <a:lstStyle/>
          <a:p>
            <a:pPr algn="r">
              <a:defRPr/>
            </a:pPr>
            <a:r>
              <a:rPr lang="en-US" sz="1000" dirty="0" smtClean="0">
                <a:latin typeface="+mn-lt"/>
              </a:rPr>
              <a:t>501:</a:t>
            </a:r>
            <a:r>
              <a:rPr lang="en-US" sz="1000" baseline="0" dirty="0" smtClean="0">
                <a:latin typeface="+mn-lt"/>
              </a:rPr>
              <a:t> The Employee Performance Review Process</a:t>
            </a:r>
            <a:endParaRPr lang="en-US" sz="1000" dirty="0">
              <a:latin typeface="+mn-lt"/>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37" r:id="rId3"/>
    <p:sldLayoutId id="2147483847" r:id="rId4"/>
    <p:sldLayoutId id="2147483838" r:id="rId5"/>
    <p:sldLayoutId id="2147483839" r:id="rId6"/>
    <p:sldLayoutId id="2147483848" r:id="rId7"/>
    <p:sldLayoutId id="2147483840" r:id="rId8"/>
    <p:sldLayoutId id="2147483841" r:id="rId9"/>
    <p:sldLayoutId id="2147483842"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0"/>
          </p:nvPr>
        </p:nvSpPr>
        <p:spPr>
          <a:xfrm>
            <a:off x="304800" y="1524000"/>
            <a:ext cx="8534400" cy="914400"/>
          </a:xfrm>
        </p:spPr>
        <p:txBody>
          <a:bodyPr/>
          <a:lstStyle/>
          <a:p>
            <a:pPr eaLnBrk="1" hangingPunct="1"/>
            <a:r>
              <a:rPr lang="en-US" smtClean="0"/>
              <a:t>501: The Employee Performance Review Process</a:t>
            </a:r>
          </a:p>
        </p:txBody>
      </p:sp>
    </p:spTree>
    <p:extLst>
      <p:ext uri="{BB962C8B-B14F-4D97-AF65-F5344CB8AC3E}">
        <p14:creationId xmlns:p14="http://schemas.microsoft.com/office/powerpoint/2010/main" val="159113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685800" y="1000125"/>
            <a:ext cx="7772400" cy="523875"/>
          </a:xfrm>
        </p:spPr>
        <p:txBody>
          <a:bodyPr/>
          <a:lstStyle/>
          <a:p>
            <a:pPr eaLnBrk="1" hangingPunct="1"/>
            <a:r>
              <a:rPr lang="en-US" smtClean="0"/>
              <a:t>Steps in the Employee Performance Review Process</a:t>
            </a:r>
          </a:p>
        </p:txBody>
      </p:sp>
      <p:sp>
        <p:nvSpPr>
          <p:cNvPr id="19459" name="Content Placeholder 6"/>
          <p:cNvSpPr>
            <a:spLocks noGrp="1"/>
          </p:cNvSpPr>
          <p:nvPr>
            <p:ph sz="half" idx="1"/>
          </p:nvPr>
        </p:nvSpPr>
        <p:spPr>
          <a:xfrm>
            <a:off x="685800" y="1384300"/>
            <a:ext cx="3810000" cy="4922838"/>
          </a:xfrm>
        </p:spPr>
        <p:txBody>
          <a:bodyPr/>
          <a:lstStyle/>
          <a:p>
            <a:pPr eaLnBrk="1" hangingPunct="1"/>
            <a:endParaRPr lang="en-US" smtClean="0"/>
          </a:p>
          <a:p>
            <a:pPr eaLnBrk="1" hangingPunct="1"/>
            <a:r>
              <a:rPr lang="en-US" smtClean="0"/>
              <a:t>Preparation for the meeting</a:t>
            </a:r>
          </a:p>
          <a:p>
            <a:pPr eaLnBrk="1" hangingPunct="1"/>
            <a:r>
              <a:rPr lang="en-US" smtClean="0"/>
              <a:t>The meeting</a:t>
            </a:r>
          </a:p>
          <a:p>
            <a:pPr eaLnBrk="1" hangingPunct="1"/>
            <a:r>
              <a:rPr lang="en-US" smtClean="0"/>
              <a:t>Action planning</a:t>
            </a:r>
          </a:p>
          <a:p>
            <a:pPr eaLnBrk="1" hangingPunct="1"/>
            <a:r>
              <a:rPr lang="en-US" smtClean="0"/>
              <a:t>Follow-up</a:t>
            </a:r>
          </a:p>
        </p:txBody>
      </p:sp>
      <p:pic>
        <p:nvPicPr>
          <p:cNvPr id="19460" name="Picture 6" descr="C:\Documents and Settings\rwinesickle\Local Settings\Temporary Internet Files\Content.IE5\G7SWTG2J\MP9004478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36750"/>
            <a:ext cx="38354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7F7BBE67-B3D0-4F17-AB43-0FFFF70BD775}" type="slidenum">
              <a:rPr lang="en-US" smtClean="0"/>
              <a:pPr>
                <a:defRPr/>
              </a:pPr>
              <a:t>10</a:t>
            </a:fld>
            <a:endParaRPr lang="en-US" sz="1400" dirty="0">
              <a:latin typeface="Arial" charset="0"/>
            </a:endParaRPr>
          </a:p>
        </p:txBody>
      </p:sp>
    </p:spTree>
    <p:extLst>
      <p:ext uri="{BB962C8B-B14F-4D97-AF65-F5344CB8AC3E}">
        <p14:creationId xmlns:p14="http://schemas.microsoft.com/office/powerpoint/2010/main" val="294896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69900" y="793750"/>
            <a:ext cx="8229600" cy="590550"/>
          </a:xfrm>
        </p:spPr>
        <p:txBody>
          <a:bodyPr/>
          <a:lstStyle/>
          <a:p>
            <a:pPr eaLnBrk="1" hangingPunct="1"/>
            <a:r>
              <a:rPr lang="en-US" smtClean="0"/>
              <a:t>Preparing the Employee for the Review</a:t>
            </a:r>
          </a:p>
        </p:txBody>
      </p:sp>
      <p:sp>
        <p:nvSpPr>
          <p:cNvPr id="20483" name="Content Placeholder 1"/>
          <p:cNvSpPr>
            <a:spLocks noGrp="1"/>
          </p:cNvSpPr>
          <p:nvPr>
            <p:ph idx="1"/>
          </p:nvPr>
        </p:nvSpPr>
        <p:spPr>
          <a:xfrm>
            <a:off x="469900" y="1438275"/>
            <a:ext cx="8248650" cy="4881563"/>
          </a:xfrm>
        </p:spPr>
        <p:txBody>
          <a:bodyPr/>
          <a:lstStyle/>
          <a:p>
            <a:pPr eaLnBrk="1" hangingPunct="1"/>
            <a:r>
              <a:rPr lang="en-US" dirty="0" smtClean="0"/>
              <a:t>Explain the purpose of the Employee </a:t>
            </a:r>
            <a:r>
              <a:rPr lang="en-US" dirty="0"/>
              <a:t>P</a:t>
            </a:r>
            <a:r>
              <a:rPr lang="en-US" dirty="0" smtClean="0"/>
              <a:t>erformance </a:t>
            </a:r>
            <a:r>
              <a:rPr lang="en-US" dirty="0"/>
              <a:t>R</a:t>
            </a:r>
            <a:r>
              <a:rPr lang="en-US" dirty="0" smtClean="0"/>
              <a:t>eview </a:t>
            </a:r>
            <a:r>
              <a:rPr lang="en-US" dirty="0"/>
              <a:t>P</a:t>
            </a:r>
            <a:r>
              <a:rPr lang="en-US" dirty="0" smtClean="0"/>
              <a:t>rocess;</a:t>
            </a:r>
          </a:p>
          <a:p>
            <a:pPr eaLnBrk="1" hangingPunct="1"/>
            <a:r>
              <a:rPr lang="en-US" dirty="0" smtClean="0"/>
              <a:t>Help the employee recognize the importance of continually growing as a professional;</a:t>
            </a:r>
          </a:p>
          <a:p>
            <a:pPr eaLnBrk="1" hangingPunct="1"/>
            <a:r>
              <a:rPr lang="en-US" dirty="0" smtClean="0"/>
              <a:t>Explain the flow of the process; and</a:t>
            </a:r>
          </a:p>
          <a:p>
            <a:pPr eaLnBrk="1" hangingPunct="1"/>
            <a:r>
              <a:rPr lang="en-US" dirty="0" smtClean="0"/>
              <a:t>Help the employee connect with the agency’s mission, vision, and values.</a:t>
            </a:r>
          </a:p>
        </p:txBody>
      </p:sp>
      <p:sp>
        <p:nvSpPr>
          <p:cNvPr id="14" name="Right Arrow 13"/>
          <p:cNvSpPr/>
          <p:nvPr/>
        </p:nvSpPr>
        <p:spPr>
          <a:xfrm>
            <a:off x="8458200" y="6019800"/>
            <a:ext cx="457200" cy="1524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11</a:t>
            </a:fld>
            <a:endParaRPr lang="en-US" dirty="0">
              <a:latin typeface="Arial" charset="0"/>
            </a:endParaRPr>
          </a:p>
        </p:txBody>
      </p:sp>
    </p:spTree>
    <p:extLst>
      <p:ext uri="{BB962C8B-B14F-4D97-AF65-F5344CB8AC3E}">
        <p14:creationId xmlns:p14="http://schemas.microsoft.com/office/powerpoint/2010/main" val="304741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469900" y="931863"/>
            <a:ext cx="8229600" cy="592137"/>
          </a:xfrm>
        </p:spPr>
        <p:txBody>
          <a:bodyPr/>
          <a:lstStyle/>
          <a:p>
            <a:pPr eaLnBrk="1" hangingPunct="1"/>
            <a:r>
              <a:rPr lang="en-US" smtClean="0"/>
              <a:t>Preparing the Employee for the Review (cont’d)</a:t>
            </a:r>
          </a:p>
        </p:txBody>
      </p:sp>
      <p:sp>
        <p:nvSpPr>
          <p:cNvPr id="21507" name="Content Placeholder 1"/>
          <p:cNvSpPr>
            <a:spLocks noGrp="1"/>
          </p:cNvSpPr>
          <p:nvPr>
            <p:ph idx="1"/>
          </p:nvPr>
        </p:nvSpPr>
        <p:spPr>
          <a:xfrm>
            <a:off x="469900" y="1671638"/>
            <a:ext cx="8248650" cy="4881562"/>
          </a:xfrm>
        </p:spPr>
        <p:txBody>
          <a:bodyPr/>
          <a:lstStyle/>
          <a:p>
            <a:pPr eaLnBrk="1" hangingPunct="1"/>
            <a:r>
              <a:rPr lang="en-US" dirty="0" smtClean="0"/>
              <a:t>Ask the employee to come to the review having considered: </a:t>
            </a:r>
          </a:p>
          <a:p>
            <a:pPr lvl="1" eaLnBrk="1" hangingPunct="1"/>
            <a:r>
              <a:rPr lang="en-US" dirty="0" smtClean="0"/>
              <a:t>Where they are currently as a professional;</a:t>
            </a:r>
          </a:p>
          <a:p>
            <a:pPr lvl="1" eaLnBrk="1" hangingPunct="1"/>
            <a:r>
              <a:rPr lang="en-US" dirty="0"/>
              <a:t>W</a:t>
            </a:r>
            <a:r>
              <a:rPr lang="en-US" dirty="0" smtClean="0"/>
              <a:t>here they would like to see themselves;</a:t>
            </a:r>
          </a:p>
          <a:p>
            <a:pPr lvl="1" eaLnBrk="1" hangingPunct="1"/>
            <a:r>
              <a:rPr lang="en-US" dirty="0"/>
              <a:t>W</a:t>
            </a:r>
            <a:r>
              <a:rPr lang="en-US" dirty="0" smtClean="0"/>
              <a:t>hat they are currently doing or what is currently in place that is helping them to achieve their desired future state; </a:t>
            </a:r>
          </a:p>
          <a:p>
            <a:pPr lvl="1" eaLnBrk="1" hangingPunct="1"/>
            <a:r>
              <a:rPr lang="en-US" dirty="0"/>
              <a:t>W</a:t>
            </a:r>
            <a:r>
              <a:rPr lang="en-US" dirty="0" smtClean="0"/>
              <a:t>hat barriers are in place that keep them from achieving their desired future state; and</a:t>
            </a:r>
          </a:p>
          <a:p>
            <a:pPr lvl="1" eaLnBrk="1" hangingPunct="1"/>
            <a:r>
              <a:rPr lang="en-US" dirty="0"/>
              <a:t>W</a:t>
            </a:r>
            <a:r>
              <a:rPr lang="en-US" dirty="0" smtClean="0"/>
              <a:t>hat they need in the future to help them achieve their desired future state.</a:t>
            </a:r>
          </a:p>
        </p:txBody>
      </p:sp>
      <p:sp>
        <p:nvSpPr>
          <p:cNvPr id="14" name="Right Arrow 13"/>
          <p:cNvSpPr/>
          <p:nvPr/>
        </p:nvSpPr>
        <p:spPr>
          <a:xfrm>
            <a:off x="8458200" y="6019800"/>
            <a:ext cx="457200" cy="1524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12</a:t>
            </a:fld>
            <a:endParaRPr lang="en-US" dirty="0">
              <a:latin typeface="Arial" charset="0"/>
            </a:endParaRPr>
          </a:p>
        </p:txBody>
      </p:sp>
    </p:spTree>
    <p:extLst>
      <p:ext uri="{BB962C8B-B14F-4D97-AF65-F5344CB8AC3E}">
        <p14:creationId xmlns:p14="http://schemas.microsoft.com/office/powerpoint/2010/main" val="229581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469900" y="1008063"/>
            <a:ext cx="8229600" cy="592137"/>
          </a:xfrm>
        </p:spPr>
        <p:txBody>
          <a:bodyPr/>
          <a:lstStyle/>
          <a:p>
            <a:pPr eaLnBrk="1" hangingPunct="1"/>
            <a:r>
              <a:rPr lang="en-US" smtClean="0"/>
              <a:t>Preparing the Employee for the Review (cont’d)</a:t>
            </a:r>
          </a:p>
        </p:txBody>
      </p:sp>
      <p:sp>
        <p:nvSpPr>
          <p:cNvPr id="22531" name="Content Placeholder 1"/>
          <p:cNvSpPr>
            <a:spLocks noGrp="1"/>
          </p:cNvSpPr>
          <p:nvPr>
            <p:ph idx="1"/>
          </p:nvPr>
        </p:nvSpPr>
        <p:spPr>
          <a:xfrm>
            <a:off x="469900" y="1747838"/>
            <a:ext cx="8248650" cy="4881562"/>
          </a:xfrm>
        </p:spPr>
        <p:txBody>
          <a:bodyPr/>
          <a:lstStyle/>
          <a:p>
            <a:pPr eaLnBrk="1" hangingPunct="1"/>
            <a:r>
              <a:rPr lang="en-US" dirty="0" smtClean="0"/>
              <a:t>Consider providing the employee with a blank EPR form and ask them to complete it prior to the meeting.</a:t>
            </a:r>
          </a:p>
          <a:p>
            <a:pPr eaLnBrk="1" hangingPunct="1"/>
            <a:r>
              <a:rPr lang="en-US" dirty="0" smtClean="0"/>
              <a:t>Ask the employee to review their job description prior to the EPR meeting.</a:t>
            </a:r>
          </a:p>
        </p:txBody>
      </p:sp>
      <p:pic>
        <p:nvPicPr>
          <p:cNvPr id="22532" name="Picture 4" descr="C:\Documents and Settings\rwinesickle\Local Settings\Temporary Internet Files\Content.IE5\XII9OKT8\MP900400348[1].jpg"/>
          <p:cNvPicPr>
            <a:picLocks noChangeAspect="1" noChangeArrowheads="1"/>
          </p:cNvPicPr>
          <p:nvPr/>
        </p:nvPicPr>
        <p:blipFill>
          <a:blip r:embed="rId2">
            <a:lum bright="14000"/>
            <a:extLst>
              <a:ext uri="{28A0092B-C50C-407E-A947-70E740481C1C}">
                <a14:useLocalDpi xmlns:a14="http://schemas.microsoft.com/office/drawing/2010/main" val="0"/>
              </a:ext>
            </a:extLst>
          </a:blip>
          <a:srcRect/>
          <a:stretch>
            <a:fillRect/>
          </a:stretch>
        </p:blipFill>
        <p:spPr bwMode="auto">
          <a:xfrm>
            <a:off x="4495800" y="3276600"/>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13</a:t>
            </a:fld>
            <a:endParaRPr lang="en-US" dirty="0">
              <a:latin typeface="Arial" charset="0"/>
            </a:endParaRPr>
          </a:p>
        </p:txBody>
      </p:sp>
    </p:spTree>
    <p:extLst>
      <p:ext uri="{BB962C8B-B14F-4D97-AF65-F5344CB8AC3E}">
        <p14:creationId xmlns:p14="http://schemas.microsoft.com/office/powerpoint/2010/main" val="1793538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69900" y="914400"/>
            <a:ext cx="8229600" cy="592138"/>
          </a:xfrm>
        </p:spPr>
        <p:txBody>
          <a:bodyPr/>
          <a:lstStyle/>
          <a:p>
            <a:pPr eaLnBrk="1" hangingPunct="1"/>
            <a:r>
              <a:rPr lang="en-US" smtClean="0"/>
              <a:t>Preparing Yourself for the Employee Performance Review Meeting</a:t>
            </a:r>
          </a:p>
        </p:txBody>
      </p:sp>
      <p:sp>
        <p:nvSpPr>
          <p:cNvPr id="23555" name="Content Placeholder 1"/>
          <p:cNvSpPr>
            <a:spLocks noGrp="1"/>
          </p:cNvSpPr>
          <p:nvPr>
            <p:ph idx="1"/>
          </p:nvPr>
        </p:nvSpPr>
        <p:spPr>
          <a:xfrm>
            <a:off x="469900" y="1747838"/>
            <a:ext cx="8248650" cy="4881562"/>
          </a:xfrm>
        </p:spPr>
        <p:txBody>
          <a:bodyPr/>
          <a:lstStyle/>
          <a:p>
            <a:pPr eaLnBrk="1" hangingPunct="1">
              <a:defRPr/>
            </a:pPr>
            <a:r>
              <a:rPr lang="en-US" dirty="0" smtClean="0"/>
              <a:t>Know and “own” your agency’s mission, vision, and values.</a:t>
            </a:r>
          </a:p>
          <a:p>
            <a:pPr eaLnBrk="1" hangingPunct="1">
              <a:defRPr/>
            </a:pPr>
            <a:r>
              <a:rPr lang="en-US" dirty="0" smtClean="0"/>
              <a:t>Consider how you will get your employee invested in the mission, vision, and values of your agency.</a:t>
            </a:r>
          </a:p>
          <a:p>
            <a:pPr lvl="1" eaLnBrk="1" hangingPunct="1">
              <a:defRPr/>
            </a:pPr>
            <a:r>
              <a:rPr lang="en-US" dirty="0" smtClean="0"/>
              <a:t>What will the employee identify with the most?</a:t>
            </a:r>
          </a:p>
          <a:p>
            <a:pPr lvl="1" eaLnBrk="1" hangingPunct="1">
              <a:defRPr/>
            </a:pPr>
            <a:r>
              <a:rPr lang="en-US" dirty="0" smtClean="0"/>
              <a:t>What is the hook that will motivate the employee?</a:t>
            </a:r>
            <a:endParaRPr lang="en-US" dirty="0" smtClean="0"/>
          </a:p>
          <a:p>
            <a:pPr lvl="1" eaLnBrk="1" hangingPunct="1">
              <a:defRPr/>
            </a:pPr>
            <a:r>
              <a:rPr lang="en-US" dirty="0" smtClean="0"/>
              <a:t>Take </a:t>
            </a:r>
            <a:r>
              <a:rPr lang="en-US" dirty="0" smtClean="0"/>
              <a:t>into account cultural and other </a:t>
            </a:r>
          </a:p>
          <a:p>
            <a:pPr marL="741363" lvl="1" indent="0" eaLnBrk="1" hangingPunct="1">
              <a:buFontTx/>
              <a:buNone/>
              <a:defRPr/>
            </a:pPr>
            <a:r>
              <a:rPr lang="en-US" dirty="0" smtClean="0"/>
              <a:t>considerations.</a:t>
            </a:r>
          </a:p>
          <a:p>
            <a:pPr lvl="1" eaLnBrk="1" hangingPunct="1">
              <a:defRPr/>
            </a:pPr>
            <a:endParaRPr lang="en-US" dirty="0" smtClean="0"/>
          </a:p>
          <a:p>
            <a:pPr lvl="1" eaLnBrk="1" hangingPunct="1">
              <a:defRPr/>
            </a:pPr>
            <a:endParaRPr lang="en-US" dirty="0" smtClean="0"/>
          </a:p>
          <a:p>
            <a:pPr marL="0" indent="0" eaLnBrk="1" hangingPunct="1">
              <a:buNone/>
              <a:defRPr/>
            </a:pPr>
            <a:endParaRPr lang="en-US" dirty="0" smtClean="0"/>
          </a:p>
          <a:p>
            <a:pPr eaLnBrk="1" hangingPunct="1">
              <a:defRPr/>
            </a:pPr>
            <a:endParaRPr lang="en-US" dirty="0" smtClean="0"/>
          </a:p>
        </p:txBody>
      </p:sp>
      <p:pic>
        <p:nvPicPr>
          <p:cNvPr id="23556" name="Picture 6" descr="C:\Documents and Settings\rwinesickle\Local Settings\Temporary Internet Files\Content.IE5\POZOOUSW\MP9004484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288664"/>
            <a:ext cx="1676400" cy="195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14</a:t>
            </a:fld>
            <a:endParaRPr lang="en-US" dirty="0">
              <a:latin typeface="Arial" charset="0"/>
            </a:endParaRPr>
          </a:p>
        </p:txBody>
      </p:sp>
    </p:spTree>
    <p:extLst>
      <p:ext uri="{BB962C8B-B14F-4D97-AF65-F5344CB8AC3E}">
        <p14:creationId xmlns:p14="http://schemas.microsoft.com/office/powerpoint/2010/main" val="248822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469900" y="931863"/>
            <a:ext cx="8229600" cy="592137"/>
          </a:xfrm>
        </p:spPr>
        <p:txBody>
          <a:bodyPr/>
          <a:lstStyle/>
          <a:p>
            <a:pPr eaLnBrk="1" hangingPunct="1"/>
            <a:r>
              <a:rPr lang="en-US" dirty="0" smtClean="0"/>
              <a:t>Measuring Performance</a:t>
            </a:r>
            <a:endParaRPr lang="en-US" dirty="0" smtClean="0"/>
          </a:p>
        </p:txBody>
      </p:sp>
      <p:sp>
        <p:nvSpPr>
          <p:cNvPr id="24579" name="Content Placeholder 1"/>
          <p:cNvSpPr>
            <a:spLocks noGrp="1"/>
          </p:cNvSpPr>
          <p:nvPr>
            <p:ph idx="1"/>
          </p:nvPr>
        </p:nvSpPr>
        <p:spPr>
          <a:xfrm>
            <a:off x="469900" y="1747838"/>
            <a:ext cx="8248650" cy="4881562"/>
          </a:xfrm>
        </p:spPr>
        <p:txBody>
          <a:bodyPr/>
          <a:lstStyle/>
          <a:p>
            <a:pPr eaLnBrk="1" hangingPunct="1"/>
            <a:r>
              <a:rPr lang="en-US" smtClean="0"/>
              <a:t>Completing the EPR form:</a:t>
            </a:r>
          </a:p>
          <a:p>
            <a:pPr lvl="1" eaLnBrk="1" hangingPunct="1"/>
            <a:r>
              <a:rPr lang="en-US" smtClean="0"/>
              <a:t>Collect data; </a:t>
            </a:r>
          </a:p>
          <a:p>
            <a:pPr lvl="1" eaLnBrk="1" hangingPunct="1"/>
            <a:r>
              <a:rPr lang="en-US" smtClean="0"/>
              <a:t>Review notes from the rating period;</a:t>
            </a:r>
          </a:p>
          <a:p>
            <a:pPr lvl="1" eaLnBrk="1" hangingPunct="1"/>
            <a:r>
              <a:rPr lang="en-US" smtClean="0"/>
              <a:t>Review measures to see if employee reached or surpassed goals set for rating period;</a:t>
            </a:r>
          </a:p>
          <a:p>
            <a:pPr lvl="1" eaLnBrk="1" hangingPunct="1"/>
            <a:r>
              <a:rPr lang="en-US" smtClean="0"/>
              <a:t>Focus on behaviors not attitudes;</a:t>
            </a:r>
          </a:p>
          <a:p>
            <a:pPr lvl="1" eaLnBrk="1" hangingPunct="1"/>
            <a:r>
              <a:rPr lang="en-US" smtClean="0"/>
              <a:t>Consider the impact of performance on the agency; and</a:t>
            </a:r>
          </a:p>
          <a:p>
            <a:pPr lvl="1" eaLnBrk="1" hangingPunct="1"/>
            <a:r>
              <a:rPr lang="en-US" smtClean="0"/>
              <a:t>Prepare thoroughly for the discussion of goals with your employees.</a:t>
            </a:r>
          </a:p>
          <a:p>
            <a:pPr eaLnBrk="1" hangingPunct="1"/>
            <a:endParaRPr lang="en-US" smtClean="0"/>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15</a:t>
            </a:fld>
            <a:endParaRPr lang="en-US" dirty="0">
              <a:latin typeface="Arial" charset="0"/>
            </a:endParaRPr>
          </a:p>
        </p:txBody>
      </p:sp>
      <p:sp>
        <p:nvSpPr>
          <p:cNvPr id="5" name="Right Arrow 4"/>
          <p:cNvSpPr/>
          <p:nvPr/>
        </p:nvSpPr>
        <p:spPr>
          <a:xfrm>
            <a:off x="8458200" y="6019800"/>
            <a:ext cx="457200" cy="1524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49128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69900" y="793750"/>
            <a:ext cx="8229600" cy="590550"/>
          </a:xfrm>
        </p:spPr>
        <p:txBody>
          <a:bodyPr/>
          <a:lstStyle/>
          <a:p>
            <a:pPr eaLnBrk="1" hangingPunct="1"/>
            <a:r>
              <a:rPr lang="en-US" dirty="0" smtClean="0"/>
              <a:t>Measuring </a:t>
            </a:r>
            <a:r>
              <a:rPr lang="en-US" dirty="0" smtClean="0"/>
              <a:t>Performance cont’d.</a:t>
            </a:r>
            <a:endParaRPr lang="en-US" dirty="0" smtClean="0"/>
          </a:p>
        </p:txBody>
      </p:sp>
      <p:sp>
        <p:nvSpPr>
          <p:cNvPr id="25603" name="Content Placeholder 1"/>
          <p:cNvSpPr>
            <a:spLocks noGrp="1"/>
          </p:cNvSpPr>
          <p:nvPr>
            <p:ph idx="1"/>
          </p:nvPr>
        </p:nvSpPr>
        <p:spPr>
          <a:xfrm>
            <a:off x="469900" y="1438275"/>
            <a:ext cx="8248650" cy="4881563"/>
          </a:xfrm>
        </p:spPr>
        <p:txBody>
          <a:bodyPr/>
          <a:lstStyle/>
          <a:p>
            <a:pPr eaLnBrk="1" hangingPunct="1"/>
            <a:r>
              <a:rPr lang="en-US" smtClean="0"/>
              <a:t>Measurement tool should be fair;</a:t>
            </a:r>
          </a:p>
          <a:p>
            <a:pPr eaLnBrk="1" hangingPunct="1"/>
            <a:r>
              <a:rPr lang="en-US" smtClean="0"/>
              <a:t>Compare data collected during rating period to see if goals are being reached;</a:t>
            </a:r>
          </a:p>
          <a:p>
            <a:pPr eaLnBrk="1" hangingPunct="1"/>
            <a:r>
              <a:rPr lang="en-US" smtClean="0"/>
              <a:t>Use and share data gathered quickly; and</a:t>
            </a:r>
          </a:p>
          <a:p>
            <a:pPr eaLnBrk="1" hangingPunct="1"/>
            <a:r>
              <a:rPr lang="en-US" smtClean="0"/>
              <a:t>Determine what impact employee performance is having on the agency.</a:t>
            </a:r>
          </a:p>
          <a:p>
            <a:pPr eaLnBrk="1" hangingPunct="1"/>
            <a:endParaRPr lang="en-US" smtClean="0"/>
          </a:p>
        </p:txBody>
      </p:sp>
      <p:pic>
        <p:nvPicPr>
          <p:cNvPr id="25604" name="Picture 6" descr="C:\Documents and Settings\rwinesickle\Local Settings\Temporary Internet Files\Content.IE5\POZOOUSW\MP90038548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886200"/>
            <a:ext cx="28797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16</a:t>
            </a:fld>
            <a:endParaRPr lang="en-US" dirty="0">
              <a:latin typeface="Arial" charset="0"/>
            </a:endParaRPr>
          </a:p>
        </p:txBody>
      </p:sp>
    </p:spTree>
    <p:extLst>
      <p:ext uri="{BB962C8B-B14F-4D97-AF65-F5344CB8AC3E}">
        <p14:creationId xmlns:p14="http://schemas.microsoft.com/office/powerpoint/2010/main" val="244409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69900" y="931863"/>
            <a:ext cx="8229600" cy="592137"/>
          </a:xfrm>
        </p:spPr>
        <p:txBody>
          <a:bodyPr/>
          <a:lstStyle/>
          <a:p>
            <a:pPr marL="342900" indent="-342900" eaLnBrk="1" hangingPunct="1"/>
            <a:r>
              <a:rPr lang="en-US" sz="3000" smtClean="0"/>
              <a:t>Common Performance Review Pitfalls</a:t>
            </a:r>
            <a:br>
              <a:rPr lang="en-US" sz="3000" smtClean="0"/>
            </a:br>
            <a:endParaRPr lang="en-US" sz="3000" smtClean="0"/>
          </a:p>
        </p:txBody>
      </p:sp>
      <p:sp>
        <p:nvSpPr>
          <p:cNvPr id="26627" name="Content Placeholder 1"/>
          <p:cNvSpPr>
            <a:spLocks noGrp="1"/>
          </p:cNvSpPr>
          <p:nvPr>
            <p:ph idx="1"/>
          </p:nvPr>
        </p:nvSpPr>
        <p:spPr>
          <a:xfrm>
            <a:off x="469900" y="1595438"/>
            <a:ext cx="8248650" cy="4881562"/>
          </a:xfrm>
        </p:spPr>
        <p:txBody>
          <a:bodyPr/>
          <a:lstStyle/>
          <a:p>
            <a:pPr eaLnBrk="1" hangingPunct="1"/>
            <a:r>
              <a:rPr lang="en-US" smtClean="0"/>
              <a:t>Halo Effect</a:t>
            </a:r>
          </a:p>
          <a:p>
            <a:pPr eaLnBrk="1" hangingPunct="1"/>
            <a:r>
              <a:rPr lang="en-US" smtClean="0"/>
              <a:t>Devil Effect</a:t>
            </a:r>
          </a:p>
          <a:p>
            <a:pPr eaLnBrk="1" hangingPunct="1"/>
            <a:r>
              <a:rPr lang="en-US" smtClean="0"/>
              <a:t>Comparison</a:t>
            </a:r>
          </a:p>
          <a:p>
            <a:pPr eaLnBrk="1" hangingPunct="1"/>
            <a:r>
              <a:rPr lang="en-US" smtClean="0"/>
              <a:t>First Impression</a:t>
            </a:r>
          </a:p>
          <a:p>
            <a:pPr eaLnBrk="1" hangingPunct="1"/>
            <a:r>
              <a:rPr lang="en-US" smtClean="0"/>
              <a:t>Recency Effect </a:t>
            </a:r>
          </a:p>
          <a:p>
            <a:pPr eaLnBrk="1" hangingPunct="1"/>
            <a:r>
              <a:rPr lang="en-US" smtClean="0"/>
              <a:t>Like Me Effect</a:t>
            </a:r>
          </a:p>
          <a:p>
            <a:pPr eaLnBrk="1" hangingPunct="1"/>
            <a:r>
              <a:rPr lang="en-US" smtClean="0"/>
              <a:t>Central Tendency </a:t>
            </a:r>
          </a:p>
        </p:txBody>
      </p:sp>
      <p:pic>
        <p:nvPicPr>
          <p:cNvPr id="26628" name="Picture 2" descr="C:\Documents and Settings\rwinesickle\Local Settings\Temporary Internet Files\Content.IE5\POZOOUSW\MP9003163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05000"/>
            <a:ext cx="40608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17</a:t>
            </a:fld>
            <a:endParaRPr lang="en-US" dirty="0">
              <a:latin typeface="Arial" charset="0"/>
            </a:endParaRPr>
          </a:p>
        </p:txBody>
      </p:sp>
    </p:spTree>
    <p:extLst>
      <p:ext uri="{BB962C8B-B14F-4D97-AF65-F5344CB8AC3E}">
        <p14:creationId xmlns:p14="http://schemas.microsoft.com/office/powerpoint/2010/main" val="122246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69900" y="793750"/>
            <a:ext cx="8229600" cy="590550"/>
          </a:xfrm>
        </p:spPr>
        <p:txBody>
          <a:bodyPr/>
          <a:lstStyle/>
          <a:p>
            <a:pPr eaLnBrk="1" hangingPunct="1"/>
            <a:r>
              <a:rPr lang="en-US" smtClean="0"/>
              <a:t>Conducting the Performance Review Meeting</a:t>
            </a:r>
          </a:p>
        </p:txBody>
      </p:sp>
      <p:sp>
        <p:nvSpPr>
          <p:cNvPr id="27651" name="Content Placeholder 1"/>
          <p:cNvSpPr>
            <a:spLocks noGrp="1"/>
          </p:cNvSpPr>
          <p:nvPr>
            <p:ph idx="1"/>
          </p:nvPr>
        </p:nvSpPr>
        <p:spPr>
          <a:xfrm>
            <a:off x="469900" y="1438275"/>
            <a:ext cx="8248650" cy="4881563"/>
          </a:xfrm>
        </p:spPr>
        <p:txBody>
          <a:bodyPr/>
          <a:lstStyle/>
          <a:p>
            <a:pPr eaLnBrk="1" hangingPunct="1"/>
            <a:r>
              <a:rPr lang="en-US" dirty="0" smtClean="0"/>
              <a:t>Revisit any outstanding items/issues:</a:t>
            </a:r>
          </a:p>
          <a:p>
            <a:pPr lvl="1" eaLnBrk="1" hangingPunct="1"/>
            <a:r>
              <a:rPr lang="en-US" dirty="0" smtClean="0"/>
              <a:t>Reiterate the purpose and flow of the process;</a:t>
            </a:r>
          </a:p>
          <a:p>
            <a:pPr lvl="1" eaLnBrk="1" hangingPunct="1"/>
            <a:r>
              <a:rPr lang="en-US" dirty="0" smtClean="0"/>
              <a:t>Help the employee recognize the importance of continually growing as a professional; and</a:t>
            </a:r>
          </a:p>
          <a:p>
            <a:pPr lvl="1" eaLnBrk="1" hangingPunct="1"/>
            <a:r>
              <a:rPr lang="en-US" dirty="0" smtClean="0"/>
              <a:t>Help the employee connect with the agency’s mission, vision, and values. </a:t>
            </a:r>
          </a:p>
          <a:p>
            <a:pPr eaLnBrk="1" hangingPunct="1"/>
            <a:r>
              <a:rPr lang="en-US" dirty="0" smtClean="0"/>
              <a:t>Ask the employee to share the things that they were asked to consider in preparation for the meeting (e.g., their completed version of the EPR form, where they are currently as a professional, where they would like to see themselves, etc.).</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sp>
        <p:nvSpPr>
          <p:cNvPr id="15" name="Right Arrow 14"/>
          <p:cNvSpPr/>
          <p:nvPr/>
        </p:nvSpPr>
        <p:spPr>
          <a:xfrm>
            <a:off x="8458200" y="6019800"/>
            <a:ext cx="457200" cy="1524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18</a:t>
            </a:fld>
            <a:endParaRPr lang="en-US" dirty="0">
              <a:latin typeface="Arial" charset="0"/>
            </a:endParaRPr>
          </a:p>
        </p:txBody>
      </p:sp>
    </p:spTree>
    <p:extLst>
      <p:ext uri="{BB962C8B-B14F-4D97-AF65-F5344CB8AC3E}">
        <p14:creationId xmlns:p14="http://schemas.microsoft.com/office/powerpoint/2010/main" val="218493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a:xfrm>
            <a:off x="469900" y="931863"/>
            <a:ext cx="8229600" cy="592137"/>
          </a:xfrm>
        </p:spPr>
        <p:txBody>
          <a:bodyPr/>
          <a:lstStyle/>
          <a:p>
            <a:pPr eaLnBrk="1" hangingPunct="1"/>
            <a:r>
              <a:rPr lang="en-US" smtClean="0"/>
              <a:t>Conducting the Performance Review Meeting (cont’d)</a:t>
            </a:r>
          </a:p>
        </p:txBody>
      </p:sp>
      <p:sp>
        <p:nvSpPr>
          <p:cNvPr id="28675" name="Content Placeholder 1"/>
          <p:cNvSpPr>
            <a:spLocks noGrp="1"/>
          </p:cNvSpPr>
          <p:nvPr>
            <p:ph idx="1"/>
          </p:nvPr>
        </p:nvSpPr>
        <p:spPr>
          <a:xfrm>
            <a:off x="469900" y="1671638"/>
            <a:ext cx="8248650" cy="4881562"/>
          </a:xfrm>
        </p:spPr>
        <p:txBody>
          <a:bodyPr/>
          <a:lstStyle/>
          <a:p>
            <a:pPr eaLnBrk="1" hangingPunct="1"/>
            <a:r>
              <a:rPr lang="en-US" dirty="0" smtClean="0"/>
              <a:t>Review your completed version of the EPR form with the employee and share the goals that you have identified for the employee.</a:t>
            </a:r>
          </a:p>
          <a:p>
            <a:pPr eaLnBrk="1" hangingPunct="1"/>
            <a:r>
              <a:rPr lang="en-US" dirty="0" smtClean="0"/>
              <a:t>Compare notes and solidify goals and next steps.</a:t>
            </a:r>
          </a:p>
          <a:p>
            <a:pPr eaLnBrk="1" hangingPunct="1"/>
            <a:endParaRPr lang="en-US" dirty="0" smtClean="0"/>
          </a:p>
          <a:p>
            <a:pPr eaLnBrk="1" hangingPunct="1"/>
            <a:endParaRPr lang="en-US" dirty="0" smtClean="0"/>
          </a:p>
          <a:p>
            <a:pPr eaLnBrk="1" hangingPunct="1"/>
            <a:endParaRPr lang="en-US" dirty="0" smtClean="0"/>
          </a:p>
        </p:txBody>
      </p:sp>
      <p:pic>
        <p:nvPicPr>
          <p:cNvPr id="28676" name="Picture 6" descr="C:\Documents and Settings\rwinesickle\Local Settings\Temporary Internet Files\Content.IE5\XII9OKT8\MP9004068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71875"/>
            <a:ext cx="39020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19</a:t>
            </a:fld>
            <a:endParaRPr lang="en-US" dirty="0">
              <a:latin typeface="Arial" charset="0"/>
            </a:endParaRPr>
          </a:p>
        </p:txBody>
      </p:sp>
    </p:spTree>
    <p:extLst>
      <p:ext uri="{BB962C8B-B14F-4D97-AF65-F5344CB8AC3E}">
        <p14:creationId xmlns:p14="http://schemas.microsoft.com/office/powerpoint/2010/main" val="387109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69900" y="793750"/>
            <a:ext cx="8229600" cy="590550"/>
          </a:xfrm>
        </p:spPr>
        <p:txBody>
          <a:bodyPr/>
          <a:lstStyle/>
          <a:p>
            <a:pPr eaLnBrk="1" hangingPunct="1"/>
            <a:r>
              <a:rPr lang="en-US" smtClean="0"/>
              <a:t>Learning Objectives</a:t>
            </a:r>
          </a:p>
        </p:txBody>
      </p:sp>
      <p:sp>
        <p:nvSpPr>
          <p:cNvPr id="11267" name="Content Placeholder 1"/>
          <p:cNvSpPr>
            <a:spLocks noGrp="1"/>
          </p:cNvSpPr>
          <p:nvPr>
            <p:ph idx="1"/>
          </p:nvPr>
        </p:nvSpPr>
        <p:spPr>
          <a:xfrm>
            <a:off x="469900" y="1438275"/>
            <a:ext cx="8248650" cy="4881563"/>
          </a:xfrm>
        </p:spPr>
        <p:txBody>
          <a:bodyPr/>
          <a:lstStyle/>
          <a:p>
            <a:pPr eaLnBrk="1" hangingPunct="1"/>
            <a:r>
              <a:rPr lang="en-US" dirty="0" smtClean="0"/>
              <a:t>Learning Objectives:</a:t>
            </a:r>
          </a:p>
          <a:p>
            <a:pPr eaLnBrk="1" hangingPunct="1"/>
            <a:r>
              <a:rPr lang="en-US" dirty="0" smtClean="0"/>
              <a:t>Participant will be able to:</a:t>
            </a:r>
          </a:p>
          <a:p>
            <a:pPr lvl="1" eaLnBrk="1" hangingPunct="1"/>
            <a:r>
              <a:rPr lang="en-US" dirty="0" smtClean="0"/>
              <a:t>Identify various types of </a:t>
            </a:r>
            <a:r>
              <a:rPr lang="en-US" dirty="0"/>
              <a:t>e</a:t>
            </a:r>
            <a:r>
              <a:rPr lang="en-US" dirty="0" smtClean="0"/>
              <a:t>mployee performance reviews;</a:t>
            </a:r>
          </a:p>
          <a:p>
            <a:pPr lvl="1" eaLnBrk="1" hangingPunct="1"/>
            <a:r>
              <a:rPr lang="en-US" dirty="0" smtClean="0"/>
              <a:t>Describe the importance of defining agency expectations as they relate to the Employee Performance Review Process;</a:t>
            </a:r>
          </a:p>
          <a:p>
            <a:pPr lvl="1" eaLnBrk="1" hangingPunct="1"/>
            <a:r>
              <a:rPr lang="en-US" dirty="0" smtClean="0"/>
              <a:t>Identify the components of S.M.A.R.T. goals as they relate to the goal-setting process; and</a:t>
            </a:r>
          </a:p>
          <a:p>
            <a:pPr lvl="1" eaLnBrk="1" hangingPunct="1"/>
            <a:r>
              <a:rPr lang="en-US" dirty="0" smtClean="0"/>
              <a:t>Describe key concepts associated with preparing for, holding, and following up on an employee performance review meeting.</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2</a:t>
            </a:fld>
            <a:endParaRPr lang="en-US" dirty="0">
              <a:latin typeface="Arial" charset="0"/>
            </a:endParaRPr>
          </a:p>
        </p:txBody>
      </p:sp>
    </p:spTree>
    <p:extLst>
      <p:ext uri="{BB962C8B-B14F-4D97-AF65-F5344CB8AC3E}">
        <p14:creationId xmlns:p14="http://schemas.microsoft.com/office/powerpoint/2010/main" val="2040356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469900" y="793750"/>
            <a:ext cx="8229600" cy="590550"/>
          </a:xfrm>
        </p:spPr>
        <p:txBody>
          <a:bodyPr/>
          <a:lstStyle/>
          <a:p>
            <a:pPr eaLnBrk="1" hangingPunct="1"/>
            <a:r>
              <a:rPr lang="en-US" smtClean="0"/>
              <a:t>Potential Responses to Identified Goals</a:t>
            </a:r>
          </a:p>
        </p:txBody>
      </p:sp>
      <p:sp>
        <p:nvSpPr>
          <p:cNvPr id="29699" name="Content Placeholder 7"/>
          <p:cNvSpPr>
            <a:spLocks noGrp="1"/>
          </p:cNvSpPr>
          <p:nvPr>
            <p:ph idx="1"/>
          </p:nvPr>
        </p:nvSpPr>
        <p:spPr>
          <a:xfrm>
            <a:off x="469900" y="1438275"/>
            <a:ext cx="8248650" cy="4881563"/>
          </a:xfrm>
        </p:spPr>
        <p:txBody>
          <a:bodyPr/>
          <a:lstStyle/>
          <a:p>
            <a:pPr eaLnBrk="1" hangingPunct="1"/>
            <a:endParaRPr lang="en-US" smtClean="0"/>
          </a:p>
          <a:p>
            <a:pPr eaLnBrk="1" hangingPunct="1"/>
            <a:r>
              <a:rPr lang="en-US" smtClean="0"/>
              <a:t>Rejection</a:t>
            </a:r>
          </a:p>
          <a:p>
            <a:pPr eaLnBrk="1" hangingPunct="1"/>
            <a:r>
              <a:rPr lang="en-US" smtClean="0"/>
              <a:t>Acceptance</a:t>
            </a:r>
          </a:p>
          <a:p>
            <a:pPr eaLnBrk="1" hangingPunct="1"/>
            <a:r>
              <a:rPr lang="en-US" smtClean="0"/>
              <a:t>Commitment</a:t>
            </a:r>
          </a:p>
          <a:p>
            <a:pPr eaLnBrk="1" hangingPunct="1"/>
            <a:r>
              <a:rPr lang="en-US" smtClean="0"/>
              <a:t>Buy-in</a:t>
            </a:r>
          </a:p>
        </p:txBody>
      </p:sp>
      <p:sp>
        <p:nvSpPr>
          <p:cNvPr id="10" name="Freeform 9"/>
          <p:cNvSpPr/>
          <p:nvPr/>
        </p:nvSpPr>
        <p:spPr>
          <a:xfrm>
            <a:off x="3981450" y="224155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20</a:t>
            </a:fld>
            <a:endParaRPr lang="en-US" dirty="0">
              <a:latin typeface="Arial" charset="0"/>
            </a:endParaRPr>
          </a:p>
        </p:txBody>
      </p:sp>
    </p:spTree>
    <p:extLst>
      <p:ext uri="{BB962C8B-B14F-4D97-AF65-F5344CB8AC3E}">
        <p14:creationId xmlns:p14="http://schemas.microsoft.com/office/powerpoint/2010/main" val="927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685800" y="923925"/>
            <a:ext cx="7772400" cy="523875"/>
          </a:xfrm>
        </p:spPr>
        <p:txBody>
          <a:bodyPr/>
          <a:lstStyle/>
          <a:p>
            <a:pPr eaLnBrk="1" hangingPunct="1"/>
            <a:r>
              <a:rPr lang="en-US" smtClean="0"/>
              <a:t>The Supervisor’s/Manager’s Role in the Meeting</a:t>
            </a:r>
          </a:p>
        </p:txBody>
      </p:sp>
      <p:sp>
        <p:nvSpPr>
          <p:cNvPr id="30723" name="Content Placeholder 1"/>
          <p:cNvSpPr>
            <a:spLocks noGrp="1"/>
          </p:cNvSpPr>
          <p:nvPr>
            <p:ph sz="half" idx="1"/>
          </p:nvPr>
        </p:nvSpPr>
        <p:spPr>
          <a:xfrm>
            <a:off x="685800" y="1631950"/>
            <a:ext cx="3810000" cy="4921250"/>
          </a:xfrm>
        </p:spPr>
        <p:txBody>
          <a:bodyPr/>
          <a:lstStyle/>
          <a:p>
            <a:pPr eaLnBrk="1" hangingPunct="1"/>
            <a:r>
              <a:rPr lang="en-US" smtClean="0"/>
              <a:t>Act as a mentor/coach</a:t>
            </a:r>
          </a:p>
          <a:p>
            <a:pPr eaLnBrk="1" hangingPunct="1"/>
            <a:r>
              <a:rPr lang="en-US" smtClean="0"/>
              <a:t>Act as facilitator </a:t>
            </a:r>
          </a:p>
          <a:p>
            <a:pPr eaLnBrk="1" hangingPunct="1"/>
            <a:r>
              <a:rPr lang="en-US" smtClean="0"/>
              <a:t>Eliminate blame</a:t>
            </a:r>
          </a:p>
          <a:p>
            <a:pPr eaLnBrk="1" hangingPunct="1"/>
            <a:r>
              <a:rPr lang="en-US" smtClean="0"/>
              <a:t>Provide recognition</a:t>
            </a:r>
          </a:p>
          <a:p>
            <a:pPr eaLnBrk="1" hangingPunct="1"/>
            <a:r>
              <a:rPr lang="en-US" smtClean="0"/>
              <a:t>Remain objective</a:t>
            </a:r>
          </a:p>
          <a:p>
            <a:pPr eaLnBrk="1" hangingPunct="1"/>
            <a:r>
              <a:rPr lang="en-US" smtClean="0"/>
              <a:t>Be enthusiastic</a:t>
            </a:r>
          </a:p>
          <a:p>
            <a:pPr eaLnBrk="1" hangingPunct="1"/>
            <a:r>
              <a:rPr lang="en-US" smtClean="0"/>
              <a:t>Be supportive</a:t>
            </a:r>
          </a:p>
          <a:p>
            <a:pPr eaLnBrk="1" hangingPunct="1"/>
            <a:r>
              <a:rPr lang="en-US" smtClean="0"/>
              <a:t>Be trusting &amp; trustworthy</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30724" name="Content Placeholder 5"/>
          <p:cNvSpPr>
            <a:spLocks noGrp="1"/>
          </p:cNvSpPr>
          <p:nvPr>
            <p:ph sz="half" idx="2"/>
          </p:nvPr>
        </p:nvSpPr>
        <p:spPr>
          <a:xfrm>
            <a:off x="4648200" y="1631950"/>
            <a:ext cx="3810000" cy="4921250"/>
          </a:xfrm>
        </p:spPr>
        <p:txBody>
          <a:bodyPr/>
          <a:lstStyle/>
          <a:p>
            <a:pPr eaLnBrk="1" hangingPunct="1"/>
            <a:r>
              <a:rPr lang="en-US" smtClean="0"/>
              <a:t>Remain focused</a:t>
            </a:r>
          </a:p>
          <a:p>
            <a:pPr eaLnBrk="1" hangingPunct="1"/>
            <a:r>
              <a:rPr lang="en-US" smtClean="0"/>
              <a:t>Be goal-oriented</a:t>
            </a:r>
          </a:p>
          <a:p>
            <a:pPr eaLnBrk="1" hangingPunct="1"/>
            <a:r>
              <a:rPr lang="en-US" smtClean="0"/>
              <a:t>Be knowledgeable</a:t>
            </a:r>
          </a:p>
          <a:p>
            <a:pPr eaLnBrk="1" hangingPunct="1"/>
            <a:r>
              <a:rPr lang="en-US" smtClean="0"/>
              <a:t>Be observant</a:t>
            </a:r>
          </a:p>
          <a:p>
            <a:pPr eaLnBrk="1" hangingPunct="1"/>
            <a:r>
              <a:rPr lang="en-US" smtClean="0"/>
              <a:t>Be respectful</a:t>
            </a:r>
          </a:p>
          <a:p>
            <a:pPr eaLnBrk="1" hangingPunct="1"/>
            <a:r>
              <a:rPr lang="en-US" smtClean="0"/>
              <a:t>Remain patient</a:t>
            </a:r>
          </a:p>
          <a:p>
            <a:pPr eaLnBrk="1" hangingPunct="1"/>
            <a:r>
              <a:rPr lang="en-US" smtClean="0"/>
              <a:t>Be clear</a:t>
            </a:r>
          </a:p>
          <a:p>
            <a:pPr eaLnBrk="1" hangingPunct="1"/>
            <a:r>
              <a:rPr lang="en-US" smtClean="0"/>
              <a:t>Be assertive</a:t>
            </a:r>
          </a:p>
        </p:txBody>
      </p:sp>
      <p:sp>
        <p:nvSpPr>
          <p:cNvPr id="2" name="Slide Number Placeholder 1"/>
          <p:cNvSpPr>
            <a:spLocks noGrp="1"/>
          </p:cNvSpPr>
          <p:nvPr>
            <p:ph type="sldNum" sz="quarter" idx="11"/>
          </p:nvPr>
        </p:nvSpPr>
        <p:spPr/>
        <p:txBody>
          <a:bodyPr/>
          <a:lstStyle/>
          <a:p>
            <a:pPr>
              <a:defRPr/>
            </a:pPr>
            <a:fld id="{7F7BBE67-B3D0-4F17-AB43-0FFFF70BD775}" type="slidenum">
              <a:rPr lang="en-US" smtClean="0"/>
              <a:pPr>
                <a:defRPr/>
              </a:pPr>
              <a:t>21</a:t>
            </a:fld>
            <a:endParaRPr lang="en-US" sz="1400" dirty="0">
              <a:latin typeface="Arial" charset="0"/>
            </a:endParaRPr>
          </a:p>
        </p:txBody>
      </p:sp>
    </p:spTree>
    <p:extLst>
      <p:ext uri="{BB962C8B-B14F-4D97-AF65-F5344CB8AC3E}">
        <p14:creationId xmlns:p14="http://schemas.microsoft.com/office/powerpoint/2010/main" val="158339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469900" y="793750"/>
            <a:ext cx="8229600" cy="590550"/>
          </a:xfrm>
        </p:spPr>
        <p:txBody>
          <a:bodyPr/>
          <a:lstStyle/>
          <a:p>
            <a:pPr eaLnBrk="1" hangingPunct="1"/>
            <a:r>
              <a:rPr lang="en-US" smtClean="0"/>
              <a:t>Small Group Activity</a:t>
            </a:r>
          </a:p>
        </p:txBody>
      </p:sp>
      <p:sp>
        <p:nvSpPr>
          <p:cNvPr id="31747" name="Content Placeholder 5"/>
          <p:cNvSpPr>
            <a:spLocks noGrp="1"/>
          </p:cNvSpPr>
          <p:nvPr>
            <p:ph idx="1"/>
          </p:nvPr>
        </p:nvSpPr>
        <p:spPr>
          <a:xfrm>
            <a:off x="469900" y="1438275"/>
            <a:ext cx="8248650" cy="4881563"/>
          </a:xfrm>
        </p:spPr>
        <p:txBody>
          <a:bodyPr/>
          <a:lstStyle/>
          <a:p>
            <a:pPr eaLnBrk="1" hangingPunct="1"/>
            <a:r>
              <a:rPr lang="en-US" dirty="0" smtClean="0"/>
              <a:t>Review and discuss the background information regarding the employee.</a:t>
            </a:r>
          </a:p>
          <a:p>
            <a:pPr eaLnBrk="1" hangingPunct="1"/>
            <a:r>
              <a:rPr lang="en-US" dirty="0" smtClean="0"/>
              <a:t>Develop a Performance Plan based on the evaluation. Record Performance Plan on flip chart paper.</a:t>
            </a:r>
          </a:p>
          <a:p>
            <a:pPr eaLnBrk="1" hangingPunct="1"/>
            <a:r>
              <a:rPr lang="en-US" dirty="0" smtClean="0"/>
              <a:t>Explore possible approaches to presenting the Performance Plan to the employee.</a:t>
            </a:r>
          </a:p>
          <a:p>
            <a:pPr eaLnBrk="1" hangingPunct="1"/>
            <a:r>
              <a:rPr lang="en-US" dirty="0" smtClean="0"/>
              <a:t>Consider how the employee may respond to the Performance Plan and, as a result, the possible responses the supervisor might consider.</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22</a:t>
            </a:fld>
            <a:endParaRPr lang="en-US" dirty="0">
              <a:latin typeface="Arial" charset="0"/>
            </a:endParaRPr>
          </a:p>
        </p:txBody>
      </p:sp>
    </p:spTree>
    <p:extLst>
      <p:ext uri="{BB962C8B-B14F-4D97-AF65-F5344CB8AC3E}">
        <p14:creationId xmlns:p14="http://schemas.microsoft.com/office/powerpoint/2010/main" val="429476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Pre-work Review</a:t>
            </a:r>
            <a:endParaRPr lang="en-US" dirty="0"/>
          </a:p>
        </p:txBody>
      </p:sp>
      <p:sp>
        <p:nvSpPr>
          <p:cNvPr id="3" name="Content Placeholder 2"/>
          <p:cNvSpPr>
            <a:spLocks noGrp="1"/>
          </p:cNvSpPr>
          <p:nvPr>
            <p:ph idx="1"/>
          </p:nvPr>
        </p:nvSpPr>
        <p:spPr/>
        <p:txBody>
          <a:bodyPr/>
          <a:lstStyle/>
          <a:p>
            <a:r>
              <a:rPr lang="en-US" dirty="0" smtClean="0"/>
              <a:t>Do the developed goals meet the S.M.A.R.T. criteria?</a:t>
            </a:r>
          </a:p>
          <a:p>
            <a:pPr marL="0" indent="0">
              <a:buNone/>
            </a:pPr>
            <a:endParaRPr lang="en-US" dirty="0" smtClean="0"/>
          </a:p>
          <a:p>
            <a:r>
              <a:rPr lang="en-US" dirty="0" smtClean="0"/>
              <a:t>How do participants’ ways of presenting the plan to Ernest and Ernest’s potential responses fit with what was presented in this workshop?</a:t>
            </a:r>
          </a:p>
          <a:p>
            <a:pPr marL="0" indent="0">
              <a:buNone/>
            </a:pPr>
            <a:endParaRPr lang="en-US" dirty="0" smtClean="0"/>
          </a:p>
          <a:p>
            <a:r>
              <a:rPr lang="en-US" dirty="0" smtClean="0"/>
              <a:t>How would participants change their answers now that they have completed this training?</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23</a:t>
            </a:fld>
            <a:endParaRPr lang="en-US" dirty="0">
              <a:latin typeface="Arial" charset="0"/>
            </a:endParaRPr>
          </a:p>
        </p:txBody>
      </p:sp>
    </p:spTree>
    <p:extLst>
      <p:ext uri="{BB962C8B-B14F-4D97-AF65-F5344CB8AC3E}">
        <p14:creationId xmlns:p14="http://schemas.microsoft.com/office/powerpoint/2010/main" val="163930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469900" y="793750"/>
            <a:ext cx="8229600" cy="590550"/>
          </a:xfrm>
        </p:spPr>
        <p:txBody>
          <a:bodyPr/>
          <a:lstStyle/>
          <a:p>
            <a:pPr eaLnBrk="1" hangingPunct="1"/>
            <a:r>
              <a:rPr lang="en-US" smtClean="0"/>
              <a:t>Follow-Up</a:t>
            </a:r>
          </a:p>
        </p:txBody>
      </p:sp>
      <p:sp>
        <p:nvSpPr>
          <p:cNvPr id="32771" name="Content Placeholder 1"/>
          <p:cNvSpPr>
            <a:spLocks noGrp="1"/>
          </p:cNvSpPr>
          <p:nvPr>
            <p:ph idx="1"/>
          </p:nvPr>
        </p:nvSpPr>
        <p:spPr>
          <a:xfrm>
            <a:off x="469900" y="1438275"/>
            <a:ext cx="8248650" cy="4881563"/>
          </a:xfrm>
        </p:spPr>
        <p:txBody>
          <a:bodyPr/>
          <a:lstStyle/>
          <a:p>
            <a:pPr eaLnBrk="1" hangingPunct="1"/>
            <a:r>
              <a:rPr lang="en-US" smtClean="0"/>
              <a:t>Base follow-up and monitoring on the established performance standards and performance goals;</a:t>
            </a:r>
          </a:p>
          <a:p>
            <a:pPr eaLnBrk="1" hangingPunct="1"/>
            <a:r>
              <a:rPr lang="en-US" smtClean="0"/>
              <a:t>The monitoring process should be a problem-solving process;</a:t>
            </a:r>
          </a:p>
          <a:p>
            <a:pPr eaLnBrk="1" hangingPunct="1"/>
            <a:r>
              <a:rPr lang="en-US" smtClean="0"/>
              <a:t>Provide recognition;</a:t>
            </a:r>
          </a:p>
          <a:p>
            <a:pPr eaLnBrk="1" hangingPunct="1"/>
            <a:r>
              <a:rPr lang="en-US" smtClean="0"/>
              <a:t>Regularly check in with employees regarding actions and steps taken and developed at the previous employee performance review meeting; and</a:t>
            </a:r>
          </a:p>
          <a:p>
            <a:pPr eaLnBrk="1" hangingPunct="1"/>
            <a:r>
              <a:rPr lang="en-US" smtClean="0"/>
              <a:t>Collect data and give immediate feedback.</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24</a:t>
            </a:fld>
            <a:endParaRPr lang="en-US" dirty="0">
              <a:latin typeface="Arial" charset="0"/>
            </a:endParaRPr>
          </a:p>
        </p:txBody>
      </p:sp>
    </p:spTree>
    <p:extLst>
      <p:ext uri="{BB962C8B-B14F-4D97-AF65-F5344CB8AC3E}">
        <p14:creationId xmlns:p14="http://schemas.microsoft.com/office/powerpoint/2010/main" val="259151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a:xfrm>
            <a:off x="469900" y="793750"/>
            <a:ext cx="8229600" cy="590550"/>
          </a:xfrm>
        </p:spPr>
        <p:txBody>
          <a:bodyPr/>
          <a:lstStyle/>
          <a:p>
            <a:pPr eaLnBrk="1" hangingPunct="1"/>
            <a:r>
              <a:rPr lang="en-US" smtClean="0"/>
              <a:t>The Benefits of Immediate Feedback</a:t>
            </a:r>
          </a:p>
        </p:txBody>
      </p:sp>
      <p:sp>
        <p:nvSpPr>
          <p:cNvPr id="33795" name="Content Placeholder 1"/>
          <p:cNvSpPr>
            <a:spLocks noGrp="1"/>
          </p:cNvSpPr>
          <p:nvPr>
            <p:ph idx="1"/>
          </p:nvPr>
        </p:nvSpPr>
        <p:spPr>
          <a:xfrm>
            <a:off x="469900" y="1438275"/>
            <a:ext cx="8248650" cy="4881563"/>
          </a:xfrm>
        </p:spPr>
        <p:txBody>
          <a:bodyPr/>
          <a:lstStyle/>
          <a:p>
            <a:pPr eaLnBrk="1" hangingPunct="1"/>
            <a:r>
              <a:rPr lang="en-US" smtClean="0"/>
              <a:t>Clarifies expectations;</a:t>
            </a:r>
          </a:p>
          <a:p>
            <a:pPr eaLnBrk="1" hangingPunct="1"/>
            <a:r>
              <a:rPr lang="en-US" smtClean="0"/>
              <a:t>Demonstrates they care about their employees achieving success on the job;</a:t>
            </a:r>
          </a:p>
          <a:p>
            <a:pPr eaLnBrk="1" hangingPunct="1"/>
            <a:r>
              <a:rPr lang="en-US" smtClean="0"/>
              <a:t>Opens the door for the manager/supervisor to receive feedback; and</a:t>
            </a:r>
          </a:p>
          <a:p>
            <a:pPr eaLnBrk="1" hangingPunct="1"/>
            <a:r>
              <a:rPr lang="en-US" smtClean="0"/>
              <a:t>Clears the air.</a:t>
            </a:r>
          </a:p>
        </p:txBody>
      </p:sp>
      <p:pic>
        <p:nvPicPr>
          <p:cNvPr id="33796" name="Picture 2" descr="C:\Documents and Settings\rwinesickle\Local Settings\Temporary Internet Files\Content.IE5\G7SWTG2J\MP9003169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57600"/>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25</a:t>
            </a:fld>
            <a:endParaRPr lang="en-US" dirty="0">
              <a:latin typeface="Arial" charset="0"/>
            </a:endParaRPr>
          </a:p>
        </p:txBody>
      </p:sp>
    </p:spTree>
    <p:extLst>
      <p:ext uri="{BB962C8B-B14F-4D97-AF65-F5344CB8AC3E}">
        <p14:creationId xmlns:p14="http://schemas.microsoft.com/office/powerpoint/2010/main" val="2607897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469900" y="793750"/>
            <a:ext cx="8229600" cy="590550"/>
          </a:xfrm>
        </p:spPr>
        <p:txBody>
          <a:bodyPr/>
          <a:lstStyle/>
          <a:p>
            <a:pPr eaLnBrk="1" hangingPunct="1"/>
            <a:r>
              <a:rPr lang="en-US" smtClean="0"/>
              <a:t>Questions and Answers</a:t>
            </a:r>
          </a:p>
        </p:txBody>
      </p:sp>
      <p:pic>
        <p:nvPicPr>
          <p:cNvPr id="34819" name="Picture 2" descr="C:\Documents and Settings\rwinesickle\Local Settings\Temporary Internet Files\Content.IE5\POZOOUSW\MP90043953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3825" y="2157413"/>
            <a:ext cx="6400800" cy="3443287"/>
          </a:xfrm>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26</a:t>
            </a:fld>
            <a:endParaRPr lang="en-US" dirty="0">
              <a:latin typeface="Arial" charset="0"/>
            </a:endParaRPr>
          </a:p>
        </p:txBody>
      </p:sp>
    </p:spTree>
    <p:extLst>
      <p:ext uri="{BB962C8B-B14F-4D97-AF65-F5344CB8AC3E}">
        <p14:creationId xmlns:p14="http://schemas.microsoft.com/office/powerpoint/2010/main" val="54421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69900" y="793750"/>
            <a:ext cx="8229600" cy="590550"/>
          </a:xfrm>
        </p:spPr>
        <p:txBody>
          <a:bodyPr/>
          <a:lstStyle/>
          <a:p>
            <a:pPr eaLnBrk="1" hangingPunct="1"/>
            <a:r>
              <a:rPr lang="en-US" smtClean="0"/>
              <a:t>Competencies</a:t>
            </a:r>
          </a:p>
        </p:txBody>
      </p:sp>
      <p:sp>
        <p:nvSpPr>
          <p:cNvPr id="12291" name="Content Placeholder 1"/>
          <p:cNvSpPr>
            <a:spLocks noGrp="1"/>
          </p:cNvSpPr>
          <p:nvPr>
            <p:ph idx="1"/>
          </p:nvPr>
        </p:nvSpPr>
        <p:spPr>
          <a:xfrm>
            <a:off x="469900" y="1438275"/>
            <a:ext cx="8248650" cy="4881563"/>
          </a:xfrm>
        </p:spPr>
        <p:txBody>
          <a:bodyPr/>
          <a:lstStyle/>
          <a:p>
            <a:pPr marL="393700" indent="-393700" eaLnBrk="1" hangingPunct="1">
              <a:spcAft>
                <a:spcPts val="600"/>
              </a:spcAft>
            </a:pPr>
            <a:r>
              <a:rPr lang="en-US" smtClean="0"/>
              <a:t>501-5  The Supervisor is able to formulate and communicate performance expectations of supervisees in behavioral and measurable terms.</a:t>
            </a:r>
          </a:p>
          <a:p>
            <a:pPr marL="393700" indent="-393700" eaLnBrk="1" hangingPunct="1">
              <a:spcAft>
                <a:spcPts val="600"/>
              </a:spcAft>
            </a:pPr>
            <a:r>
              <a:rPr lang="en-US" smtClean="0"/>
              <a:t>502-2  The Supervisor knows how staff members’ attitudes, needs, behaviors, personal preferences, and cultural backgrounds may influence perceptions and performance.</a:t>
            </a:r>
          </a:p>
          <a:p>
            <a:pPr marL="393700" indent="-393700" eaLnBrk="1" hangingPunct="1"/>
            <a:r>
              <a:rPr lang="en-US" smtClean="0"/>
              <a:t>534-1  The Supervisor understands the role and function of the employee performance evaluation in the management of the organization.</a:t>
            </a:r>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3</a:t>
            </a:fld>
            <a:endParaRPr lang="en-US" dirty="0">
              <a:latin typeface="Arial" charset="0"/>
            </a:endParaRPr>
          </a:p>
        </p:txBody>
      </p:sp>
    </p:spTree>
    <p:extLst>
      <p:ext uri="{BB962C8B-B14F-4D97-AF65-F5344CB8AC3E}">
        <p14:creationId xmlns:p14="http://schemas.microsoft.com/office/powerpoint/2010/main" val="141385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Documents and Settings\rwinesickle\Local Settings\Temporary Internet Files\Content.IE5\K3W7I8DV\MP90044844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b="4688"/>
          <a:stretch>
            <a:fillRect/>
          </a:stretch>
        </p:blipFill>
        <p:spPr bwMode="auto">
          <a:xfrm>
            <a:off x="2344738" y="1104900"/>
            <a:ext cx="44545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2"/>
          <p:cNvSpPr>
            <a:spLocks noGrp="1"/>
          </p:cNvSpPr>
          <p:nvPr>
            <p:ph type="title"/>
          </p:nvPr>
        </p:nvSpPr>
        <p:spPr>
          <a:xfrm>
            <a:off x="469900" y="793750"/>
            <a:ext cx="8229600" cy="590550"/>
          </a:xfrm>
        </p:spPr>
        <p:txBody>
          <a:bodyPr/>
          <a:lstStyle/>
          <a:p>
            <a:pPr eaLnBrk="1" hangingPunct="1"/>
            <a:r>
              <a:rPr lang="en-US" smtClean="0"/>
              <a:t>Agenda</a:t>
            </a:r>
          </a:p>
        </p:txBody>
      </p:sp>
      <p:sp>
        <p:nvSpPr>
          <p:cNvPr id="13316" name="Content Placeholder 1"/>
          <p:cNvSpPr>
            <a:spLocks noGrp="1"/>
          </p:cNvSpPr>
          <p:nvPr>
            <p:ph idx="1"/>
          </p:nvPr>
        </p:nvSpPr>
        <p:spPr>
          <a:xfrm>
            <a:off x="469900" y="1438275"/>
            <a:ext cx="8248650" cy="4881563"/>
          </a:xfrm>
        </p:spPr>
        <p:txBody>
          <a:bodyPr/>
          <a:lstStyle/>
          <a:p>
            <a:pPr eaLnBrk="1" hangingPunct="1"/>
            <a:r>
              <a:rPr lang="en-US" smtClean="0"/>
              <a:t>Introduction and Workshop Overview</a:t>
            </a:r>
          </a:p>
          <a:p>
            <a:pPr eaLnBrk="1" hangingPunct="1"/>
            <a:r>
              <a:rPr lang="en-US" smtClean="0"/>
              <a:t>Types of Performance Evaluations</a:t>
            </a:r>
          </a:p>
          <a:p>
            <a:pPr eaLnBrk="1" hangingPunct="1"/>
            <a:r>
              <a:rPr lang="en-US" smtClean="0"/>
              <a:t>The Importance of Defining Agency Expectations and Standards</a:t>
            </a:r>
          </a:p>
          <a:p>
            <a:pPr eaLnBrk="1" hangingPunct="1"/>
            <a:r>
              <a:rPr lang="en-US" smtClean="0"/>
              <a:t>Establishing Performance Goals</a:t>
            </a:r>
          </a:p>
          <a:p>
            <a:pPr eaLnBrk="1" hangingPunct="1"/>
            <a:r>
              <a:rPr lang="en-US" smtClean="0"/>
              <a:t>Preparing for the Meeting</a:t>
            </a:r>
          </a:p>
          <a:p>
            <a:pPr eaLnBrk="1" hangingPunct="1"/>
            <a:r>
              <a:rPr lang="en-US" smtClean="0"/>
              <a:t>Holding the Meeting</a:t>
            </a:r>
          </a:p>
          <a:p>
            <a:pPr eaLnBrk="1" hangingPunct="1"/>
            <a:r>
              <a:rPr lang="en-US" smtClean="0"/>
              <a:t>Follow-Up</a:t>
            </a:r>
          </a:p>
          <a:p>
            <a:pPr eaLnBrk="1" hangingPunct="1"/>
            <a:r>
              <a:rPr lang="en-US" smtClean="0"/>
              <a:t>Summary and Evaluation</a:t>
            </a:r>
          </a:p>
          <a:p>
            <a:pPr eaLnBrk="1" hangingPunct="1"/>
            <a:endParaRPr lang="en-US" smtClean="0"/>
          </a:p>
          <a:p>
            <a:pPr eaLnBrk="1" hangingPunct="1"/>
            <a:endParaRPr lang="en-US" smtClean="0"/>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4</a:t>
            </a:fld>
            <a:endParaRPr lang="en-US" dirty="0">
              <a:latin typeface="Arial" charset="0"/>
            </a:endParaRPr>
          </a:p>
        </p:txBody>
      </p:sp>
    </p:spTree>
    <p:extLst>
      <p:ext uri="{BB962C8B-B14F-4D97-AF65-F5344CB8AC3E}">
        <p14:creationId xmlns:p14="http://schemas.microsoft.com/office/powerpoint/2010/main" val="143320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69900" y="793750"/>
            <a:ext cx="8229600" cy="590550"/>
          </a:xfrm>
        </p:spPr>
        <p:txBody>
          <a:bodyPr/>
          <a:lstStyle/>
          <a:p>
            <a:pPr eaLnBrk="1" hangingPunct="1"/>
            <a:r>
              <a:rPr lang="en-US" smtClean="0"/>
              <a:t>Types of Performance Evaluations</a:t>
            </a:r>
          </a:p>
        </p:txBody>
      </p:sp>
      <p:sp>
        <p:nvSpPr>
          <p:cNvPr id="14339" name="Content Placeholder 1"/>
          <p:cNvSpPr>
            <a:spLocks noGrp="1"/>
          </p:cNvSpPr>
          <p:nvPr>
            <p:ph idx="1"/>
          </p:nvPr>
        </p:nvSpPr>
        <p:spPr>
          <a:xfrm>
            <a:off x="469900" y="1676400"/>
            <a:ext cx="8248650" cy="4643438"/>
          </a:xfrm>
        </p:spPr>
        <p:txBody>
          <a:bodyPr/>
          <a:lstStyle/>
          <a:p>
            <a:pPr eaLnBrk="1" hangingPunct="1"/>
            <a:r>
              <a:rPr lang="en-US" smtClean="0"/>
              <a:t>Probationary</a:t>
            </a:r>
          </a:p>
          <a:p>
            <a:pPr eaLnBrk="1" hangingPunct="1"/>
            <a:r>
              <a:rPr lang="en-US" smtClean="0"/>
              <a:t>Interim</a:t>
            </a:r>
          </a:p>
          <a:p>
            <a:pPr eaLnBrk="1" hangingPunct="1"/>
            <a:r>
              <a:rPr lang="en-US" smtClean="0"/>
              <a:t>Annual</a:t>
            </a:r>
          </a:p>
          <a:p>
            <a:pPr eaLnBrk="1" hangingPunct="1"/>
            <a:r>
              <a:rPr lang="en-US" smtClean="0"/>
              <a:t>Semi-annual</a:t>
            </a:r>
          </a:p>
          <a:p>
            <a:pPr eaLnBrk="1" hangingPunct="1"/>
            <a:endParaRPr lang="en-US" smtClean="0"/>
          </a:p>
        </p:txBody>
      </p:sp>
      <p:pic>
        <p:nvPicPr>
          <p:cNvPr id="14340" name="Picture 3" descr="C:\Documents and Settings\rwinesickle\Local Settings\Temporary Internet Files\Content.IE5\Z097GT2U\MP9003096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714750"/>
            <a:ext cx="31242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5</a:t>
            </a:fld>
            <a:endParaRPr lang="en-US" dirty="0">
              <a:latin typeface="Arial" charset="0"/>
            </a:endParaRPr>
          </a:p>
        </p:txBody>
      </p:sp>
    </p:spTree>
    <p:extLst>
      <p:ext uri="{BB962C8B-B14F-4D97-AF65-F5344CB8AC3E}">
        <p14:creationId xmlns:p14="http://schemas.microsoft.com/office/powerpoint/2010/main" val="316149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69900" y="793750"/>
            <a:ext cx="8229600" cy="590550"/>
          </a:xfrm>
        </p:spPr>
        <p:txBody>
          <a:bodyPr/>
          <a:lstStyle/>
          <a:p>
            <a:pPr eaLnBrk="1" hangingPunct="1"/>
            <a:r>
              <a:rPr lang="en-US" smtClean="0"/>
              <a:t>Agency Expectations</a:t>
            </a:r>
          </a:p>
        </p:txBody>
      </p:sp>
      <p:sp>
        <p:nvSpPr>
          <p:cNvPr id="15363" name="Content Placeholder 1"/>
          <p:cNvSpPr>
            <a:spLocks noGrp="1"/>
          </p:cNvSpPr>
          <p:nvPr>
            <p:ph idx="1"/>
          </p:nvPr>
        </p:nvSpPr>
        <p:spPr>
          <a:xfrm>
            <a:off x="469900" y="1438275"/>
            <a:ext cx="8248650" cy="4881563"/>
          </a:xfrm>
        </p:spPr>
        <p:txBody>
          <a:bodyPr/>
          <a:lstStyle/>
          <a:p>
            <a:pPr eaLnBrk="1" hangingPunct="1"/>
            <a:r>
              <a:rPr lang="en-US" smtClean="0"/>
              <a:t>Mission</a:t>
            </a:r>
          </a:p>
          <a:p>
            <a:pPr eaLnBrk="1" hangingPunct="1"/>
            <a:r>
              <a:rPr lang="en-US" smtClean="0"/>
              <a:t>Vision</a:t>
            </a:r>
          </a:p>
          <a:p>
            <a:pPr eaLnBrk="1" hangingPunct="1"/>
            <a:r>
              <a:rPr lang="en-US" smtClean="0"/>
              <a:t>Values </a:t>
            </a:r>
          </a:p>
          <a:p>
            <a:pPr lvl="1" eaLnBrk="1" hangingPunct="1"/>
            <a:r>
              <a:rPr lang="en-US" smtClean="0"/>
              <a:t>Performance </a:t>
            </a:r>
          </a:p>
          <a:p>
            <a:pPr lvl="1" eaLnBrk="1" hangingPunct="1"/>
            <a:r>
              <a:rPr lang="en-US" smtClean="0"/>
              <a:t>Core </a:t>
            </a:r>
          </a:p>
          <a:p>
            <a:pPr eaLnBrk="1" hangingPunct="1"/>
            <a:r>
              <a:rPr lang="en-US" smtClean="0"/>
              <a:t>Goals and Objectives</a:t>
            </a:r>
          </a:p>
          <a:p>
            <a:pPr eaLnBrk="1" hangingPunct="1"/>
            <a:endParaRPr lang="en-US" smtClean="0"/>
          </a:p>
        </p:txBody>
      </p:sp>
      <p:pic>
        <p:nvPicPr>
          <p:cNvPr id="15364" name="Picture 6" descr="C:\Documents and Settings\rwinesickle\Local Settings\Temporary Internet Files\Content.IE5\XII9OKT8\MP9004423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76600"/>
            <a:ext cx="3998913"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6</a:t>
            </a:fld>
            <a:endParaRPr lang="en-US" dirty="0">
              <a:latin typeface="Arial" charset="0"/>
            </a:endParaRPr>
          </a:p>
        </p:txBody>
      </p:sp>
    </p:spTree>
    <p:extLst>
      <p:ext uri="{BB962C8B-B14F-4D97-AF65-F5344CB8AC3E}">
        <p14:creationId xmlns:p14="http://schemas.microsoft.com/office/powerpoint/2010/main" val="387957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69900" y="793750"/>
            <a:ext cx="8229600" cy="590550"/>
          </a:xfrm>
        </p:spPr>
        <p:txBody>
          <a:bodyPr/>
          <a:lstStyle/>
          <a:p>
            <a:pPr eaLnBrk="1" hangingPunct="1"/>
            <a:r>
              <a:rPr lang="en-US" smtClean="0"/>
              <a:t>Collaborative Goal Setting</a:t>
            </a:r>
          </a:p>
        </p:txBody>
      </p:sp>
      <p:sp>
        <p:nvSpPr>
          <p:cNvPr id="16387" name="Content Placeholder 1"/>
          <p:cNvSpPr>
            <a:spLocks noGrp="1"/>
          </p:cNvSpPr>
          <p:nvPr>
            <p:ph idx="1"/>
          </p:nvPr>
        </p:nvSpPr>
        <p:spPr>
          <a:xfrm>
            <a:off x="469900" y="1438275"/>
            <a:ext cx="8248650" cy="4881563"/>
          </a:xfrm>
        </p:spPr>
        <p:txBody>
          <a:bodyPr/>
          <a:lstStyle/>
          <a:p>
            <a:pPr eaLnBrk="1" hangingPunct="1"/>
            <a:r>
              <a:rPr lang="en-US" smtClean="0"/>
              <a:t>More likely to get employee buy-in;</a:t>
            </a:r>
          </a:p>
          <a:p>
            <a:pPr eaLnBrk="1" hangingPunct="1"/>
            <a:r>
              <a:rPr lang="en-US" smtClean="0"/>
              <a:t>Place more responsibility for the process on the employee;</a:t>
            </a:r>
          </a:p>
          <a:p>
            <a:pPr eaLnBrk="1" hangingPunct="1"/>
            <a:r>
              <a:rPr lang="en-US" smtClean="0"/>
              <a:t>Takes the burden off of the manager/supervisor;</a:t>
            </a:r>
          </a:p>
          <a:p>
            <a:pPr eaLnBrk="1" hangingPunct="1"/>
            <a:r>
              <a:rPr lang="en-US" smtClean="0"/>
              <a:t>There are fewer surprises for the manager/supervisor and employee during the rating period;</a:t>
            </a:r>
          </a:p>
          <a:p>
            <a:pPr eaLnBrk="1" hangingPunct="1"/>
            <a:r>
              <a:rPr lang="en-US" smtClean="0"/>
              <a:t>Goals may be more realistic; and</a:t>
            </a:r>
          </a:p>
          <a:p>
            <a:pPr eaLnBrk="1" hangingPunct="1"/>
            <a:r>
              <a:rPr lang="en-US" smtClean="0"/>
              <a:t>Demonstrates to employee that manager/supervisor has confidence in them.</a:t>
            </a:r>
          </a:p>
          <a:p>
            <a:pPr eaLnBrk="1" hangingPunct="1"/>
            <a:endParaRPr lang="en-US" smtClean="0"/>
          </a:p>
        </p:txBody>
      </p:sp>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7</a:t>
            </a:fld>
            <a:endParaRPr lang="en-US" dirty="0">
              <a:latin typeface="Arial" charset="0"/>
            </a:endParaRPr>
          </a:p>
        </p:txBody>
      </p:sp>
    </p:spTree>
    <p:extLst>
      <p:ext uri="{BB962C8B-B14F-4D97-AF65-F5344CB8AC3E}">
        <p14:creationId xmlns:p14="http://schemas.microsoft.com/office/powerpoint/2010/main" val="201577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69900" y="793750"/>
            <a:ext cx="8229600" cy="590550"/>
          </a:xfrm>
        </p:spPr>
        <p:txBody>
          <a:bodyPr/>
          <a:lstStyle/>
          <a:p>
            <a:pPr eaLnBrk="1" hangingPunct="1"/>
            <a:r>
              <a:rPr lang="en-US" smtClean="0"/>
              <a:t>Non-Collaborative Goal Setting</a:t>
            </a:r>
          </a:p>
        </p:txBody>
      </p:sp>
      <p:sp>
        <p:nvSpPr>
          <p:cNvPr id="17411" name="Content Placeholder 1"/>
          <p:cNvSpPr>
            <a:spLocks noGrp="1"/>
          </p:cNvSpPr>
          <p:nvPr>
            <p:ph idx="1"/>
          </p:nvPr>
        </p:nvSpPr>
        <p:spPr>
          <a:xfrm>
            <a:off x="469900" y="1438275"/>
            <a:ext cx="8248650" cy="4881563"/>
          </a:xfrm>
        </p:spPr>
        <p:txBody>
          <a:bodyPr/>
          <a:lstStyle/>
          <a:p>
            <a:pPr eaLnBrk="1" hangingPunct="1"/>
            <a:r>
              <a:rPr lang="en-US" smtClean="0"/>
              <a:t>Manager/supervisor maintains complete control;</a:t>
            </a:r>
          </a:p>
          <a:p>
            <a:pPr eaLnBrk="1" hangingPunct="1"/>
            <a:r>
              <a:rPr lang="en-US" smtClean="0"/>
              <a:t>Faster than collaborative goal setting;</a:t>
            </a:r>
          </a:p>
          <a:p>
            <a:pPr eaLnBrk="1" hangingPunct="1"/>
            <a:r>
              <a:rPr lang="en-US" smtClean="0"/>
              <a:t>Easier for the manager/supervisor; and</a:t>
            </a:r>
          </a:p>
          <a:p>
            <a:pPr eaLnBrk="1" hangingPunct="1"/>
            <a:r>
              <a:rPr lang="en-US" smtClean="0"/>
              <a:t>Manager/supervisor gains better knowledge of employee’s job.</a:t>
            </a:r>
          </a:p>
          <a:p>
            <a:pPr eaLnBrk="1" hangingPunct="1"/>
            <a:endParaRPr lang="en-US" smtClean="0"/>
          </a:p>
        </p:txBody>
      </p:sp>
      <p:pic>
        <p:nvPicPr>
          <p:cNvPr id="17412" name="Picture 6" descr="C:\Documents and Settings\rwinesickle\Local Settings\Temporary Internet Files\Content.IE5\TB3AYMII\MP9004486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76600"/>
            <a:ext cx="198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8</a:t>
            </a:fld>
            <a:endParaRPr lang="en-US" dirty="0">
              <a:latin typeface="Arial" charset="0"/>
            </a:endParaRPr>
          </a:p>
        </p:txBody>
      </p:sp>
    </p:spTree>
    <p:extLst>
      <p:ext uri="{BB962C8B-B14F-4D97-AF65-F5344CB8AC3E}">
        <p14:creationId xmlns:p14="http://schemas.microsoft.com/office/powerpoint/2010/main" val="141149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69900" y="793750"/>
            <a:ext cx="8229600" cy="590550"/>
          </a:xfrm>
        </p:spPr>
        <p:txBody>
          <a:bodyPr/>
          <a:lstStyle/>
          <a:p>
            <a:pPr eaLnBrk="1" hangingPunct="1"/>
            <a:r>
              <a:rPr lang="en-US" smtClean="0"/>
              <a:t>S.M.A.R.T System</a:t>
            </a:r>
          </a:p>
        </p:txBody>
      </p:sp>
      <p:sp>
        <p:nvSpPr>
          <p:cNvPr id="18435" name="Content Placeholder 1"/>
          <p:cNvSpPr>
            <a:spLocks noGrp="1"/>
          </p:cNvSpPr>
          <p:nvPr>
            <p:ph idx="1"/>
          </p:nvPr>
        </p:nvSpPr>
        <p:spPr>
          <a:xfrm>
            <a:off x="469900" y="1438275"/>
            <a:ext cx="8248650" cy="4881563"/>
          </a:xfrm>
        </p:spPr>
        <p:txBody>
          <a:bodyPr/>
          <a:lstStyle/>
          <a:p>
            <a:pPr eaLnBrk="1" hangingPunct="1"/>
            <a:r>
              <a:rPr lang="en-US" smtClean="0"/>
              <a:t>Goals should be: </a:t>
            </a:r>
          </a:p>
          <a:p>
            <a:pPr lvl="1" eaLnBrk="1" hangingPunct="1"/>
            <a:r>
              <a:rPr lang="en-US" smtClean="0"/>
              <a:t>Specific</a:t>
            </a:r>
          </a:p>
          <a:p>
            <a:pPr lvl="1" eaLnBrk="1" hangingPunct="1"/>
            <a:r>
              <a:rPr lang="en-US" smtClean="0"/>
              <a:t>Measurable</a:t>
            </a:r>
          </a:p>
          <a:p>
            <a:pPr lvl="1" eaLnBrk="1" hangingPunct="1"/>
            <a:r>
              <a:rPr lang="en-US" smtClean="0"/>
              <a:t>Action-oriented</a:t>
            </a:r>
          </a:p>
          <a:p>
            <a:pPr lvl="1" eaLnBrk="1" hangingPunct="1"/>
            <a:r>
              <a:rPr lang="en-US" smtClean="0"/>
              <a:t>Realistic</a:t>
            </a:r>
          </a:p>
          <a:p>
            <a:pPr lvl="1" eaLnBrk="1" hangingPunct="1"/>
            <a:r>
              <a:rPr lang="en-US" smtClean="0"/>
              <a:t>Time-bound</a:t>
            </a:r>
          </a:p>
          <a:p>
            <a:pPr eaLnBrk="1" hangingPunct="1"/>
            <a:endParaRPr lang="en-US" smtClean="0"/>
          </a:p>
        </p:txBody>
      </p:sp>
      <p:pic>
        <p:nvPicPr>
          <p:cNvPr id="18436" name="Picture 7" descr="C:\Documents and Settings\rwinesickle\Local Settings\Temporary Internet Files\Content.IE5\POZOOUSW\MP9003211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26098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8E0BD697-C650-4553-8269-3DAFA0DE6DB9}" type="slidenum">
              <a:rPr lang="en-US" smtClean="0"/>
              <a:pPr>
                <a:defRPr/>
              </a:pPr>
              <a:t>9</a:t>
            </a:fld>
            <a:endParaRPr lang="en-US" dirty="0">
              <a:latin typeface="Arial" charset="0"/>
            </a:endParaRPr>
          </a:p>
        </p:txBody>
      </p:sp>
    </p:spTree>
    <p:extLst>
      <p:ext uri="{BB962C8B-B14F-4D97-AF65-F5344CB8AC3E}">
        <p14:creationId xmlns:p14="http://schemas.microsoft.com/office/powerpoint/2010/main" val="2119784859"/>
      </p:ext>
    </p:extLst>
  </p:cSld>
  <p:clrMapOvr>
    <a:masterClrMapping/>
  </p:clrMapOvr>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PwrPntTrnrDvlpdTmplt081711</Template>
  <TotalTime>95</TotalTime>
  <Words>1106</Words>
  <Application>Microsoft Office PowerPoint</Application>
  <PresentationFormat>On-screen Show (4:3)</PresentationFormat>
  <Paragraphs>191</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PwrPntTrnrDvlpdTmplt081711</vt:lpstr>
      <vt:lpstr>PowerPoint Presentation</vt:lpstr>
      <vt:lpstr>Learning Objectives</vt:lpstr>
      <vt:lpstr>Competencies</vt:lpstr>
      <vt:lpstr>Agenda</vt:lpstr>
      <vt:lpstr>Types of Performance Evaluations</vt:lpstr>
      <vt:lpstr>Agency Expectations</vt:lpstr>
      <vt:lpstr>Collaborative Goal Setting</vt:lpstr>
      <vt:lpstr>Non-Collaborative Goal Setting</vt:lpstr>
      <vt:lpstr>S.M.A.R.T System</vt:lpstr>
      <vt:lpstr>Steps in the Employee Performance Review Process</vt:lpstr>
      <vt:lpstr>Preparing the Employee for the Review</vt:lpstr>
      <vt:lpstr>Preparing the Employee for the Review (cont’d)</vt:lpstr>
      <vt:lpstr>Preparing the Employee for the Review (cont’d)</vt:lpstr>
      <vt:lpstr>Preparing Yourself for the Employee Performance Review Meeting</vt:lpstr>
      <vt:lpstr>Measuring Performance</vt:lpstr>
      <vt:lpstr>Measuring Performance cont’d.</vt:lpstr>
      <vt:lpstr>Common Performance Review Pitfalls </vt:lpstr>
      <vt:lpstr>Conducting the Performance Review Meeting</vt:lpstr>
      <vt:lpstr>Conducting the Performance Review Meeting (cont’d)</vt:lpstr>
      <vt:lpstr>Potential Responses to Identified Goals</vt:lpstr>
      <vt:lpstr>The Supervisor’s/Manager’s Role in the Meeting</vt:lpstr>
      <vt:lpstr>Small Group Activity</vt:lpstr>
      <vt:lpstr>Pre-work Review</vt:lpstr>
      <vt:lpstr>Follow-Up</vt:lpstr>
      <vt:lpstr>The Benefits of Immediate Feedback</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Miller</dc:creator>
  <cp:keywords>Templates</cp:keywords>
  <cp:lastModifiedBy>Melanie Miller</cp:lastModifiedBy>
  <cp:revision>16</cp:revision>
  <cp:lastPrinted>2013-06-17T14:01:11Z</cp:lastPrinted>
  <dcterms:created xsi:type="dcterms:W3CDTF">2012-11-07T14:56:16Z</dcterms:created>
  <dcterms:modified xsi:type="dcterms:W3CDTF">2013-06-17T14:05:30Z</dcterms:modified>
</cp:coreProperties>
</file>